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08" r:id="rId4"/>
    <p:sldId id="309" r:id="rId5"/>
    <p:sldId id="311" r:id="rId6"/>
    <p:sldId id="312" r:id="rId7"/>
    <p:sldId id="317" r:id="rId8"/>
    <p:sldId id="313" r:id="rId9"/>
    <p:sldId id="318" r:id="rId10"/>
    <p:sldId id="314" r:id="rId11"/>
    <p:sldId id="315" r:id="rId12"/>
    <p:sldId id="316" r:id="rId13"/>
    <p:sldId id="319" r:id="rId14"/>
    <p:sldId id="320" r:id="rId15"/>
    <p:sldId id="323" r:id="rId16"/>
    <p:sldId id="325" r:id="rId17"/>
    <p:sldId id="326" r:id="rId18"/>
    <p:sldId id="327" r:id="rId19"/>
    <p:sldId id="332" r:id="rId20"/>
    <p:sldId id="333" r:id="rId21"/>
    <p:sldId id="328" r:id="rId22"/>
    <p:sldId id="329" r:id="rId23"/>
    <p:sldId id="330" r:id="rId24"/>
    <p:sldId id="334" r:id="rId25"/>
    <p:sldId id="33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2996" autoAdjust="0"/>
  </p:normalViewPr>
  <p:slideViewPr>
    <p:cSldViewPr snapToGrid="0">
      <p:cViewPr varScale="1">
        <p:scale>
          <a:sx n="153" d="100"/>
          <a:sy n="153" d="100"/>
        </p:scale>
        <p:origin x="8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2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77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434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50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800" dirty="0"/>
              <a:t>Application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여러 개의 </a:t>
            </a:r>
            <a:r>
              <a:rPr lang="en-US" altLang="ko-KR" sz="1200" dirty="0"/>
              <a:t>activities</a:t>
            </a:r>
            <a:r>
              <a:rPr lang="ko-KR" altLang="en-US" sz="1200" dirty="0"/>
              <a:t>로 구성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.</a:t>
            </a:r>
            <a:r>
              <a:rPr lang="en-US" altLang="ko-KR" sz="1200" dirty="0" err="1"/>
              <a:t>apk</a:t>
            </a:r>
            <a:r>
              <a:rPr lang="en-US" altLang="ko-KR" sz="1200" dirty="0"/>
              <a:t> </a:t>
            </a:r>
            <a:r>
              <a:rPr lang="ko-KR" altLang="en-US" sz="1200" dirty="0"/>
              <a:t>확장자로 된 하나의 파일 안에 저장됨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사용자가 홈 화면의 </a:t>
            </a:r>
            <a:r>
              <a:rPr lang="en-US" altLang="ko-KR" sz="1200" dirty="0"/>
              <a:t>App </a:t>
            </a:r>
            <a:r>
              <a:rPr lang="ko-KR" altLang="en-US" sz="1200" dirty="0"/>
              <a:t>아이콘을 선택하면 </a:t>
            </a:r>
            <a:r>
              <a:rPr lang="en-US" altLang="ko-KR" sz="1200" dirty="0"/>
              <a:t>application launcher</a:t>
            </a:r>
            <a:r>
              <a:rPr lang="ko-KR" altLang="en-US" sz="1200" dirty="0"/>
              <a:t>가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을 시작한다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800" dirty="0"/>
              <a:t>Activity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사용자가 어떤 작업을 할 수 있는 화면을 가지고 있는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구성 요소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하나의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에서 다른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를 시작하려면 </a:t>
            </a:r>
            <a:r>
              <a:rPr lang="en-US" altLang="ko-KR" sz="1200" dirty="0" err="1"/>
              <a:t>startActivity</a:t>
            </a:r>
            <a:r>
              <a:rPr lang="en-US" altLang="ko-KR" sz="1200" dirty="0"/>
              <a:t>( ) </a:t>
            </a:r>
            <a:r>
              <a:rPr lang="ko-KR" altLang="en-US" sz="1200" dirty="0"/>
              <a:t>를 호출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다른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</a:t>
            </a:r>
            <a:r>
              <a:rPr lang="en-US" altLang="ko-KR" sz="1200" dirty="0"/>
              <a:t>activity</a:t>
            </a:r>
            <a:r>
              <a:rPr lang="ko-KR" altLang="en-US" sz="1200" dirty="0"/>
              <a:t>도 실행 가능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800" dirty="0"/>
              <a:t>Activity 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하나의 </a:t>
            </a:r>
            <a:r>
              <a:rPr lang="en-US" altLang="ko-KR" sz="1600" dirty="0"/>
              <a:t>task </a:t>
            </a:r>
            <a:r>
              <a:rPr lang="ko-KR" altLang="en-US" sz="1600" dirty="0"/>
              <a:t>안에서 사용된 </a:t>
            </a:r>
            <a:r>
              <a:rPr lang="en-US" altLang="ko-KR" sz="1600" dirty="0"/>
              <a:t>activity </a:t>
            </a:r>
            <a:r>
              <a:rPr lang="ko-KR" altLang="en-US" sz="1600" dirty="0"/>
              <a:t>들이 저장된 </a:t>
            </a:r>
            <a:r>
              <a:rPr lang="en-US" altLang="ko-KR" sz="1600" dirty="0"/>
              <a:t>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Application launcher</a:t>
            </a:r>
            <a:r>
              <a:rPr lang="ko-KR" altLang="en-US" sz="1600" dirty="0"/>
              <a:t>에 의해 실행된 </a:t>
            </a:r>
            <a:r>
              <a:rPr lang="en-US" altLang="ko-KR" sz="1600" dirty="0"/>
              <a:t>main activity</a:t>
            </a:r>
            <a:r>
              <a:rPr lang="ko-KR" altLang="en-US" sz="1600" dirty="0"/>
              <a:t>는 </a:t>
            </a:r>
            <a:r>
              <a:rPr lang="en-US" altLang="ko-KR" sz="1600" dirty="0"/>
              <a:t>task</a:t>
            </a:r>
            <a:r>
              <a:rPr lang="ko-KR" altLang="en-US" sz="1600" dirty="0"/>
              <a:t>의 바닥에 추가됨 </a:t>
            </a:r>
            <a:r>
              <a:rPr lang="en-US" altLang="ko-KR" sz="1600" dirty="0"/>
              <a:t>(root activity)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현재 </a:t>
            </a:r>
            <a:r>
              <a:rPr lang="en-US" altLang="ko-KR" sz="1600" dirty="0"/>
              <a:t>activity</a:t>
            </a:r>
            <a:r>
              <a:rPr lang="ko-KR" altLang="en-US" sz="1600" dirty="0"/>
              <a:t>가 다른 </a:t>
            </a:r>
            <a:r>
              <a:rPr lang="en-US" altLang="ko-KR" sz="1600" dirty="0"/>
              <a:t>activity</a:t>
            </a:r>
            <a:r>
              <a:rPr lang="ko-KR" altLang="en-US" sz="1600" dirty="0"/>
              <a:t>를 호출하면 </a:t>
            </a:r>
            <a:r>
              <a:rPr lang="en-US" altLang="ko-KR" sz="1600" dirty="0"/>
              <a:t>activity stack</a:t>
            </a:r>
            <a:r>
              <a:rPr lang="ko-KR" altLang="en-US" sz="1600" dirty="0"/>
              <a:t>의 맨 위에 삽입되며</a:t>
            </a:r>
            <a:r>
              <a:rPr lang="en-US" altLang="ko-KR" sz="1600" dirty="0"/>
              <a:t>, </a:t>
            </a:r>
            <a:r>
              <a:rPr lang="ko-KR" altLang="en-US" sz="1600" dirty="0"/>
              <a:t>이전 </a:t>
            </a:r>
            <a:r>
              <a:rPr lang="en-US" altLang="ko-KR" sz="1600" dirty="0" err="1"/>
              <a:t>activit</a:t>
            </a:r>
            <a:r>
              <a:rPr lang="ko-KR" altLang="en-US" sz="1600" dirty="0"/>
              <a:t>는 정지된 상태가 됨</a:t>
            </a:r>
            <a:endParaRPr lang="en-US" altLang="ko-KR" sz="16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Back </a:t>
            </a:r>
            <a:r>
              <a:rPr lang="ko-KR" altLang="en-US" sz="1600" dirty="0"/>
              <a:t>버튼을 누르면 현재 </a:t>
            </a:r>
            <a:r>
              <a:rPr lang="en-US" altLang="ko-KR" sz="1600" dirty="0"/>
              <a:t>activity</a:t>
            </a:r>
            <a:r>
              <a:rPr lang="ko-KR" altLang="en-US" sz="1600" dirty="0"/>
              <a:t>는 </a:t>
            </a:r>
            <a:r>
              <a:rPr lang="en-US" altLang="ko-KR" sz="1600" dirty="0"/>
              <a:t>stack</a:t>
            </a:r>
            <a:r>
              <a:rPr lang="ko-KR" altLang="en-US" sz="1600" dirty="0"/>
              <a:t>에서 제거되고 이전 </a:t>
            </a:r>
            <a:r>
              <a:rPr lang="en-US" altLang="ko-KR" sz="1600" dirty="0"/>
              <a:t>activity</a:t>
            </a:r>
            <a:r>
              <a:rPr lang="ko-KR" altLang="en-US" sz="1600" dirty="0"/>
              <a:t>가 실행 </a:t>
            </a:r>
            <a:r>
              <a:rPr lang="en-US" altLang="ko-KR" sz="1600" dirty="0"/>
              <a:t>activity</a:t>
            </a:r>
            <a:r>
              <a:rPr lang="ko-KR" altLang="en-US" sz="1600" dirty="0"/>
              <a:t>로 복귀</a:t>
            </a: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endParaRPr lang="en-US" altLang="ko-KR" sz="16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800" dirty="0"/>
              <a:t>Task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어떤 작업을 수행하기 위하여 사용자가 상호작용하는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들의 그룹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Android</a:t>
            </a:r>
            <a:r>
              <a:rPr lang="ko-KR" altLang="en-US" sz="1200" dirty="0"/>
              <a:t>는 다른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</a:t>
            </a:r>
            <a:r>
              <a:rPr lang="en-US" altLang="ko-KR" sz="1200" dirty="0"/>
              <a:t>activity</a:t>
            </a:r>
            <a:r>
              <a:rPr lang="ko-KR" altLang="en-US" sz="1200" dirty="0"/>
              <a:t>도 동일한 </a:t>
            </a:r>
            <a:r>
              <a:rPr lang="en-US" altLang="ko-KR" sz="1200" dirty="0"/>
              <a:t>task </a:t>
            </a:r>
            <a:r>
              <a:rPr lang="ko-KR" altLang="en-US" sz="1200" dirty="0"/>
              <a:t>안에 유지시켜 다른 </a:t>
            </a:r>
            <a:r>
              <a:rPr lang="en-US" altLang="ko-KR" sz="1200" dirty="0"/>
              <a:t>application</a:t>
            </a:r>
            <a:r>
              <a:rPr lang="ko-KR" altLang="en-US" sz="1200" dirty="0"/>
              <a:t>의 </a:t>
            </a:r>
            <a:r>
              <a:rPr lang="en-US" altLang="ko-KR" sz="1200" dirty="0"/>
              <a:t>activity</a:t>
            </a:r>
            <a:r>
              <a:rPr lang="ko-KR" altLang="en-US" sz="1200" dirty="0"/>
              <a:t>를 자연스럽게 실행시킬 수 있음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application</a:t>
            </a:r>
            <a:r>
              <a:rPr lang="ko-KR" altLang="en-US" dirty="0"/>
              <a:t>의 </a:t>
            </a:r>
            <a:r>
              <a:rPr lang="en-US" altLang="ko-KR" dirty="0"/>
              <a:t>component </a:t>
            </a:r>
            <a:r>
              <a:rPr lang="ko-KR" altLang="en-US" dirty="0"/>
              <a:t>는 일발적으로 공개되지 않으므로 명시적 인텐트는 </a:t>
            </a:r>
            <a:r>
              <a:rPr lang="en-US" altLang="ko-KR" dirty="0"/>
              <a:t>application </a:t>
            </a:r>
            <a:r>
              <a:rPr lang="ko-KR" altLang="en-US" dirty="0"/>
              <a:t>내부에서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08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986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364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61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368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70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18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27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35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4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75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72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65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974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86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9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7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Ch5 &amp; Ch6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토글</a:t>
            </a:r>
            <a:r>
              <a:rPr lang="ko-KR" altLang="en-US" sz="1500" dirty="0"/>
              <a:t> 버튼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98D79A-BD7F-DD12-44B7-599FEFC73B87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188AD6-AC81-2CD0-2379-0CCEA714C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0744" y="1922669"/>
            <a:ext cx="4231732" cy="38420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187B77-2029-A615-6056-72C1B6CBB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2879" y="842617"/>
            <a:ext cx="1611382" cy="28646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0D0839-08BC-0B1E-2D4B-3EC3F0D74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691" y="1922667"/>
            <a:ext cx="2161141" cy="38288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7F44DB-9287-E537-B555-8589721A4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0244" y="842617"/>
            <a:ext cx="1611381" cy="28646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CA243D-BF0E-2ACA-CBBA-3CA5FEBEB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0244" y="3771348"/>
            <a:ext cx="1611381" cy="2864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4D9695-2592-0E50-CB9B-CD0139664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7609" y="842617"/>
            <a:ext cx="1611381" cy="28646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212322-CD4C-4DA8-37A2-102F420B36E7}"/>
              </a:ext>
            </a:extLst>
          </p:cNvPr>
          <p:cNvSpPr txBox="1"/>
          <p:nvPr/>
        </p:nvSpPr>
        <p:spPr>
          <a:xfrm>
            <a:off x="2542865" y="1707223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34E418-48E5-0956-97D9-AAE409CE8D8C}"/>
              </a:ext>
            </a:extLst>
          </p:cNvPr>
          <p:cNvSpPr/>
          <p:nvPr/>
        </p:nvSpPr>
        <p:spPr>
          <a:xfrm>
            <a:off x="2731982" y="3908738"/>
            <a:ext cx="4080493" cy="17708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86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스크롤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ScrollView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8050352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화면에 표시할 내용이 화면을 넘어가거나 화면의 크기를 벗어나는 경우에 사용되는 </a:t>
            </a:r>
            <a:r>
              <a:rPr lang="en-US" altLang="ko-KR" sz="1100" dirty="0"/>
              <a:t>View Container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기본적으로 수직 </a:t>
            </a:r>
            <a:r>
              <a:rPr lang="en-US" altLang="ko-KR" sz="1100" dirty="0"/>
              <a:t>scroll (</a:t>
            </a:r>
            <a:r>
              <a:rPr lang="en-US" altLang="ko-KR" sz="1100" dirty="0" err="1"/>
              <a:t>android:scrollbars</a:t>
            </a:r>
            <a:r>
              <a:rPr lang="en-US" altLang="ko-KR" sz="1100" dirty="0"/>
              <a:t> </a:t>
            </a:r>
            <a:r>
              <a:rPr lang="ko-KR" altLang="en-US" sz="1100" dirty="0"/>
              <a:t>속성으로 방향 전환 가능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하나의 직계 자식 </a:t>
            </a:r>
            <a:r>
              <a:rPr lang="en-US" altLang="ko-KR" sz="1100" dirty="0"/>
              <a:t>View </a:t>
            </a:r>
            <a:r>
              <a:rPr lang="ko-KR" altLang="en-US" sz="1100" dirty="0"/>
              <a:t>만을 가질 수 있음</a:t>
            </a:r>
            <a:br>
              <a:rPr lang="en-US" altLang="ko-KR" sz="1100" dirty="0"/>
            </a:br>
            <a:r>
              <a:rPr lang="en-US" altLang="ko-KR" sz="1100" dirty="0"/>
              <a:t>-&gt; </a:t>
            </a:r>
            <a:r>
              <a:rPr lang="ko-KR" altLang="en-US" sz="1100" dirty="0"/>
              <a:t>내부 컨텐츠를 하나의 </a:t>
            </a:r>
            <a:r>
              <a:rPr lang="en-US" altLang="ko-KR" sz="1100" dirty="0"/>
              <a:t>layout container</a:t>
            </a:r>
            <a:r>
              <a:rPr lang="ko-KR" altLang="en-US" sz="1100" dirty="0"/>
              <a:t>으로 그룹화 해야 함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사용자의 스크롤 동작을 감지하고 추가적인 동작을 수행 할 수 있는 스크롤 이벤트 처리 </a:t>
            </a:r>
            <a:r>
              <a:rPr lang="ko-KR" altLang="en-US" sz="1100" dirty="0" err="1"/>
              <a:t>리스너를</a:t>
            </a:r>
            <a:r>
              <a:rPr lang="ko-KR" altLang="en-US" sz="1100" dirty="0"/>
              <a:t> 추가할 수 있음</a:t>
            </a:r>
            <a:endParaRPr lang="en-US" altLang="ko-KR" sz="11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507" y="2209995"/>
            <a:ext cx="2079488" cy="3933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8B9776-765D-394D-C537-B0A6F1BD2159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3D0DB2-074A-80AD-3FC7-5E05D0DC2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272" y="2141328"/>
            <a:ext cx="2127596" cy="37823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B6D74D-74F3-9101-DEDC-25853E85E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501" y="2088319"/>
            <a:ext cx="2187230" cy="38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레이팅</a:t>
            </a:r>
            <a:r>
              <a:rPr lang="ko-KR" altLang="en-US" sz="1500" dirty="0"/>
              <a:t> 바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RatingBar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10197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 err="1"/>
              <a:t>SeekBar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ProgressBar</a:t>
            </a:r>
            <a:r>
              <a:rPr lang="ko-KR" altLang="en-US" sz="1100" dirty="0"/>
              <a:t>의 확장판으로 별을 사용하여 점수를 나타낼 때 사용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사용자 상호 작용 지원 여부를 결정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사용자 상호 작용을 지원하는 경우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RatingBar</a:t>
            </a:r>
            <a:r>
              <a:rPr lang="ko-KR" altLang="en-US" sz="1100" dirty="0"/>
              <a:t>의 양옆에 </a:t>
            </a:r>
            <a:r>
              <a:rPr lang="en-US" altLang="ko-KR" sz="1100" dirty="0"/>
              <a:t>Widget</a:t>
            </a:r>
            <a:r>
              <a:rPr lang="ko-KR" altLang="en-US" sz="1100" dirty="0"/>
              <a:t>이 없어야 한다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-&gt; </a:t>
            </a:r>
            <a:r>
              <a:rPr lang="ko-KR" altLang="en-US" sz="1100" dirty="0"/>
              <a:t>별들의 개수는 </a:t>
            </a:r>
            <a:r>
              <a:rPr lang="en-US" altLang="ko-KR" sz="1100" dirty="0" err="1"/>
              <a:t>setNumStarts</a:t>
            </a:r>
            <a:r>
              <a:rPr lang="en-US" altLang="ko-KR" sz="1100" dirty="0"/>
              <a:t>(int)</a:t>
            </a:r>
            <a:r>
              <a:rPr lang="ko-KR" altLang="en-US" sz="1100" dirty="0"/>
              <a:t>나 </a:t>
            </a:r>
            <a:r>
              <a:rPr lang="en-US" altLang="ko-KR" sz="1100" dirty="0"/>
              <a:t>XML</a:t>
            </a:r>
            <a:r>
              <a:rPr lang="ko-KR" altLang="en-US" sz="1100" dirty="0"/>
              <a:t>의 </a:t>
            </a:r>
            <a:r>
              <a:rPr lang="en-US" altLang="ko-KR" sz="1100" dirty="0"/>
              <a:t>layout</a:t>
            </a:r>
            <a:r>
              <a:rPr lang="ko-KR" altLang="en-US" sz="1100" dirty="0"/>
              <a:t>으로 설정되는데 </a:t>
            </a:r>
            <a:r>
              <a:rPr lang="en-US" altLang="ko-KR" sz="1100" dirty="0"/>
              <a:t>layout</a:t>
            </a:r>
            <a:r>
              <a:rPr lang="ko-KR" altLang="en-US" sz="1100" dirty="0"/>
              <a:t>의 너비가 </a:t>
            </a:r>
            <a:r>
              <a:rPr lang="en-US" altLang="ko-KR" sz="1100" dirty="0" err="1"/>
              <a:t>wrap_content</a:t>
            </a:r>
            <a:r>
              <a:rPr lang="ko-KR" altLang="en-US" sz="1100" dirty="0"/>
              <a:t>로 되어 있어야만 올바르게 </a:t>
            </a:r>
            <a:r>
              <a:rPr lang="ko-KR" altLang="en-US" sz="1100" dirty="0" err="1"/>
              <a:t>보여짐</a:t>
            </a: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2582" y="2176265"/>
            <a:ext cx="3726908" cy="3482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1D561-BE68-2046-D3AA-FE6C0A20D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13" y="1710511"/>
            <a:ext cx="2786883" cy="4220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53DD1C-E5FE-5847-AE2E-0A1CB991E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587" y="2176265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9981C-CF99-7F0F-0C9D-A5BBD899C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447" y="2176265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83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 App (</a:t>
            </a:r>
            <a:r>
              <a:rPr lang="ko-KR" altLang="en-US" sz="1500" dirty="0"/>
              <a:t>여론 조사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6736" y="1710511"/>
            <a:ext cx="3326002" cy="42208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1D561-BE68-2046-D3AA-FE6C0A20D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877" y="1710511"/>
            <a:ext cx="2382045" cy="4220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53DD1C-E5FE-5847-AE2E-0A1CB991E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5975" y="2176265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9981C-CF99-7F0F-0C9D-A5BBD899C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0087" y="2176265"/>
            <a:ext cx="1822500" cy="32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700DC9-A03A-984D-501F-03D1BCC2A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9890" y="2176265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 App (</a:t>
            </a:r>
            <a:r>
              <a:rPr lang="ko-KR" altLang="en-US" sz="1500" dirty="0"/>
              <a:t>할 일 목록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3770" y="2176265"/>
            <a:ext cx="3324531" cy="3482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71D561-BE68-2046-D3AA-FE6C0A20D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913" y="2176265"/>
            <a:ext cx="2786883" cy="2739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53DD1C-E5FE-5847-AE2E-0A1CB991E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2587" y="2176265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19981C-CF99-7F0F-0C9D-A5BBD899C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3447" y="2176265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4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Android System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970C49-A0C0-86EE-CBA4-3534DE83589D}"/>
              </a:ext>
            </a:extLst>
          </p:cNvPr>
          <p:cNvSpPr txBox="1"/>
          <p:nvPr/>
        </p:nvSpPr>
        <p:spPr>
          <a:xfrm>
            <a:off x="0" y="4535127"/>
            <a:ext cx="5651748" cy="2255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Application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</a:t>
            </a:r>
            <a:r>
              <a:rPr lang="en-US" altLang="ko-KR" sz="1000" dirty="0"/>
              <a:t>activities</a:t>
            </a:r>
            <a:r>
              <a:rPr lang="ko-KR" altLang="en-US" sz="1000" dirty="0"/>
              <a:t>로 구성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.</a:t>
            </a:r>
            <a:r>
              <a:rPr lang="en-US" altLang="ko-KR" sz="1000" dirty="0" err="1"/>
              <a:t>apk</a:t>
            </a:r>
            <a:r>
              <a:rPr lang="en-US" altLang="ko-KR" sz="1000" dirty="0"/>
              <a:t> </a:t>
            </a:r>
            <a:r>
              <a:rPr lang="ko-KR" altLang="en-US" sz="1000" dirty="0"/>
              <a:t>확장자로 된 하나의 파일 안에 저장됨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홈 화면의 </a:t>
            </a:r>
            <a:r>
              <a:rPr lang="en-US" altLang="ko-KR" sz="1000" dirty="0"/>
              <a:t>App </a:t>
            </a:r>
            <a:r>
              <a:rPr lang="ko-KR" altLang="en-US" sz="1000" dirty="0"/>
              <a:t>아이콘을 선택하면 </a:t>
            </a:r>
            <a:r>
              <a:rPr lang="en-US" altLang="ko-KR" sz="1000" dirty="0"/>
              <a:t>application launcher</a:t>
            </a:r>
            <a:r>
              <a:rPr lang="ko-KR" altLang="en-US" sz="1000" dirty="0"/>
              <a:t>가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을 시작한다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Activity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어떤 작업을 할 수 있는 화면을 가지고 있는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구성 요소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에서 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를 시작하려면 </a:t>
            </a:r>
            <a:r>
              <a:rPr lang="en-US" altLang="ko-KR" sz="1000" dirty="0" err="1"/>
              <a:t>startActivity</a:t>
            </a:r>
            <a:r>
              <a:rPr lang="en-US" altLang="ko-KR" sz="1000" dirty="0"/>
              <a:t>( ) </a:t>
            </a:r>
            <a:r>
              <a:rPr lang="ko-KR" altLang="en-US" sz="1000" dirty="0"/>
              <a:t>를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도 실행 가능</a:t>
            </a:r>
            <a:endParaRPr lang="en-US" altLang="ko-KR" sz="1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6C2CF7-59D6-199D-1F6F-6DEF1E7C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48" y="746497"/>
            <a:ext cx="5757280" cy="39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CCCD00E-E371-A40E-2A5C-B61ECE0AC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746498"/>
            <a:ext cx="3967236" cy="37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B728D-7ABF-995D-152F-8C87EE89DB83}"/>
              </a:ext>
            </a:extLst>
          </p:cNvPr>
          <p:cNvSpPr txBox="1"/>
          <p:nvPr/>
        </p:nvSpPr>
        <p:spPr>
          <a:xfrm>
            <a:off x="5651748" y="4594692"/>
            <a:ext cx="6540252" cy="246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Activity 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안에서 사용된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들이 저장된 </a:t>
            </a:r>
            <a:r>
              <a:rPr lang="en-US" altLang="ko-KR" sz="1000" dirty="0"/>
              <a:t>stack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Application launcher</a:t>
            </a:r>
            <a:r>
              <a:rPr lang="ko-KR" altLang="en-US" sz="1000" dirty="0"/>
              <a:t>에 의해 실행된 </a:t>
            </a:r>
            <a:r>
              <a:rPr lang="en-US" altLang="ko-KR" sz="1000" dirty="0"/>
              <a:t>main activity</a:t>
            </a:r>
            <a:r>
              <a:rPr lang="ko-KR" altLang="en-US" sz="1000" dirty="0"/>
              <a:t>는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바닥에 추가됨 </a:t>
            </a:r>
            <a:r>
              <a:rPr lang="en-US" altLang="ko-KR" sz="1000" dirty="0"/>
              <a:t>(root activity)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호출하면 </a:t>
            </a:r>
            <a:r>
              <a:rPr lang="en-US" altLang="ko-KR" sz="1000" dirty="0"/>
              <a:t>activity stack</a:t>
            </a:r>
            <a:r>
              <a:rPr lang="ko-KR" altLang="en-US" sz="1000" dirty="0"/>
              <a:t>의 맨 위에 삽입되며</a:t>
            </a:r>
            <a:r>
              <a:rPr lang="en-US" altLang="ko-KR" sz="1000" dirty="0"/>
              <a:t>, </a:t>
            </a:r>
            <a:r>
              <a:rPr lang="ko-KR" altLang="en-US" sz="1000" dirty="0"/>
              <a:t>이전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정지된 상태가 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BACK </a:t>
            </a:r>
            <a:r>
              <a:rPr lang="ko-KR" altLang="en-US" sz="1000" dirty="0"/>
              <a:t>키를 누르면 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</a:t>
            </a:r>
            <a:r>
              <a:rPr lang="en-US" altLang="ko-KR" sz="1000" dirty="0"/>
              <a:t>stack</a:t>
            </a:r>
            <a:r>
              <a:rPr lang="ko-KR" altLang="en-US" sz="1000" dirty="0"/>
              <a:t>에서 제거되고 이전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실행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로 복귀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200" dirty="0"/>
              <a:t>Task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어떤 작업을 수행하기 위하여 사용자가 상호작용하는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들의 그룹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는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도 동일한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 유지시켜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자연스럽게 실행시킬 수 있음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4356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</a:t>
            </a:r>
            <a:r>
              <a:rPr lang="en-US" altLang="ko-KR" sz="1500" dirty="0"/>
              <a:t>(Intent)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8" y="790868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에서 </a:t>
            </a:r>
            <a:r>
              <a:rPr lang="ko-KR" altLang="en-US" sz="1000" dirty="0">
                <a:solidFill>
                  <a:srgbClr val="FF0000"/>
                </a:solidFill>
              </a:rPr>
              <a:t>다른 </a:t>
            </a:r>
            <a:r>
              <a:rPr lang="en-US" altLang="ko-KR" sz="1000" dirty="0">
                <a:solidFill>
                  <a:srgbClr val="FF0000"/>
                </a:solidFill>
              </a:rPr>
              <a:t>activity</a:t>
            </a:r>
            <a:r>
              <a:rPr lang="ko-KR" altLang="en-US" sz="1000" dirty="0">
                <a:solidFill>
                  <a:srgbClr val="FF0000"/>
                </a:solidFill>
              </a:rPr>
              <a:t>의 실행에 필요한 정보를 보내주는 메시지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인텐트 객체</a:t>
            </a:r>
            <a:r>
              <a:rPr lang="en-US" altLang="ko-KR" sz="1000" dirty="0"/>
              <a:t> : </a:t>
            </a:r>
            <a:r>
              <a:rPr lang="ko-KR" altLang="en-US" sz="1000" dirty="0"/>
              <a:t>수행되어야 하는 작업에 대한 추상적인 기술을 가진 객체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B706B-7A75-67E6-7DD2-92D9AED99124}"/>
              </a:ext>
            </a:extLst>
          </p:cNvPr>
          <p:cNvSpPr txBox="1"/>
          <p:nvPr/>
        </p:nvSpPr>
        <p:spPr>
          <a:xfrm>
            <a:off x="311149" y="1511185"/>
            <a:ext cx="8575274" cy="310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의 종류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명시적 인텐트 </a:t>
            </a:r>
            <a:r>
              <a:rPr lang="en-US" altLang="ko-KR" sz="1200" b="1" dirty="0"/>
              <a:t>(explicit intent)</a:t>
            </a:r>
            <a:br>
              <a:rPr lang="en-US" altLang="ko-KR" sz="1200" dirty="0"/>
            </a:br>
            <a:r>
              <a:rPr lang="en-US" altLang="ko-KR" sz="1000" dirty="0"/>
              <a:t>- Target</a:t>
            </a:r>
            <a:r>
              <a:rPr lang="ko-KR" altLang="en-US" sz="1000" dirty="0"/>
              <a:t>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의 이름을 지정</a:t>
            </a:r>
            <a:br>
              <a:rPr lang="en-US" altLang="ko-KR" sz="1000" dirty="0"/>
            </a:br>
            <a:r>
              <a:rPr lang="en-US" altLang="ko-KR" sz="1000" dirty="0"/>
              <a:t>- Manifest </a:t>
            </a:r>
            <a:r>
              <a:rPr lang="ko-KR" altLang="en-US" sz="1000" dirty="0"/>
              <a:t>파일에 정의된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를 무시하고 원하는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로 </a:t>
            </a:r>
            <a:r>
              <a:rPr lang="en-US" altLang="ko-KR" sz="1000" dirty="0"/>
              <a:t>intent</a:t>
            </a:r>
            <a:r>
              <a:rPr lang="ko-KR" altLang="en-US" sz="1000" dirty="0"/>
              <a:t>를 직접 전달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주로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내부에서 사용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암시적 인텐트 </a:t>
            </a:r>
            <a:r>
              <a:rPr lang="en-US" altLang="ko-KR" sz="1200" b="1" dirty="0"/>
              <a:t>(implicit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intent)</a:t>
            </a:r>
            <a:br>
              <a:rPr lang="en-US" altLang="ko-KR" sz="1200" dirty="0"/>
            </a:br>
            <a:r>
              <a:rPr lang="en-US" altLang="ko-KR" sz="1000" dirty="0"/>
              <a:t>- Target Component</a:t>
            </a:r>
            <a:r>
              <a:rPr lang="ko-KR" altLang="en-US" sz="1000" dirty="0"/>
              <a:t>의 이름을 지정하지 않음</a:t>
            </a:r>
            <a:br>
              <a:rPr lang="en-US" altLang="ko-KR" sz="1000" dirty="0"/>
            </a:br>
            <a:r>
              <a:rPr lang="en-US" altLang="ko-KR" sz="1000" dirty="0"/>
              <a:t>- Android </a:t>
            </a:r>
            <a:r>
              <a:rPr lang="ko-KR" altLang="en-US" sz="1000" dirty="0"/>
              <a:t>시스템이 암시적 인텐트와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가 가지고 있는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를 비교하여 가장 최적의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를 탐색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일반적으로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를 구동 하는 데 사용</a:t>
            </a:r>
            <a:endParaRPr lang="en-US" altLang="ko-KR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8FFE2E-5E30-E2ED-2CEE-C5517F0A7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2" y="4725949"/>
            <a:ext cx="4319360" cy="199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C8002B7-156E-8C72-84C7-5A1EA91A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025" y="1052991"/>
            <a:ext cx="3535519" cy="266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66E7D2D-D454-7341-03D8-9A39F26A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025" y="4032765"/>
            <a:ext cx="3535519" cy="27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DB3B9-C7CD-B7C8-D0DA-573D17C7F521}"/>
              </a:ext>
            </a:extLst>
          </p:cNvPr>
          <p:cNvSpPr txBox="1"/>
          <p:nvPr/>
        </p:nvSpPr>
        <p:spPr>
          <a:xfrm>
            <a:off x="7624025" y="791773"/>
            <a:ext cx="1223584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Explicit Intent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F06E9-9351-83F2-CE57-686362CB82FD}"/>
              </a:ext>
            </a:extLst>
          </p:cNvPr>
          <p:cNvSpPr txBox="1"/>
          <p:nvPr/>
        </p:nvSpPr>
        <p:spPr>
          <a:xfrm>
            <a:off x="7624025" y="3764096"/>
            <a:ext cx="1223584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Implicit Intent</a:t>
            </a:r>
          </a:p>
        </p:txBody>
      </p:sp>
    </p:spTree>
    <p:extLst>
      <p:ext uri="{BB962C8B-B14F-4D97-AF65-F5344CB8AC3E}">
        <p14:creationId xmlns:p14="http://schemas.microsoft.com/office/powerpoint/2010/main" val="410391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명시적 인텐트 </a:t>
            </a:r>
            <a:r>
              <a:rPr lang="en-US" altLang="ko-KR" sz="1500" dirty="0"/>
              <a:t>(Explicit 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3935317"/>
            <a:ext cx="4311813" cy="22820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C2C321-C4D4-DFAE-725C-B538E062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49" y="1217709"/>
            <a:ext cx="3290301" cy="17049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59C543-4227-3876-4037-4FEBCCC7B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67" y="3935317"/>
            <a:ext cx="2671066" cy="22820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302" y="1714499"/>
            <a:ext cx="1822500" cy="32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E38649-35EC-BD77-6E99-D034F765D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2450" y="1714499"/>
            <a:ext cx="1822500" cy="32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093D38-0B4D-5EFD-15D8-870BF6DF506F}"/>
              </a:ext>
            </a:extLst>
          </p:cNvPr>
          <p:cNvSpPr txBox="1"/>
          <p:nvPr/>
        </p:nvSpPr>
        <p:spPr>
          <a:xfrm>
            <a:off x="311149" y="1004154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AndroidManifest.xml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3719873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Activity1.java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75851-9F9F-2D4C-31F7-C83EE2598AD7}"/>
              </a:ext>
            </a:extLst>
          </p:cNvPr>
          <p:cNvSpPr txBox="1"/>
          <p:nvPr/>
        </p:nvSpPr>
        <p:spPr>
          <a:xfrm>
            <a:off x="4760467" y="3719873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Activity2.java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E727A1-4ACF-E18C-3700-06119C7813D3}"/>
              </a:ext>
            </a:extLst>
          </p:cNvPr>
          <p:cNvCxnSpPr/>
          <p:nvPr/>
        </p:nvCxnSpPr>
        <p:spPr>
          <a:xfrm>
            <a:off x="8545132" y="1989786"/>
            <a:ext cx="12973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6E75BC-7677-8797-B502-D9E7E317AFC6}"/>
              </a:ext>
            </a:extLst>
          </p:cNvPr>
          <p:cNvCxnSpPr>
            <a:cxnSpLocks/>
          </p:cNvCxnSpPr>
          <p:nvPr/>
        </p:nvCxnSpPr>
        <p:spPr>
          <a:xfrm flipH="1">
            <a:off x="9501802" y="3767070"/>
            <a:ext cx="3406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C9AC4B-C57A-81DF-9B79-5656A931A4EC}"/>
              </a:ext>
            </a:extLst>
          </p:cNvPr>
          <p:cNvSpPr/>
          <p:nvPr/>
        </p:nvSpPr>
        <p:spPr>
          <a:xfrm>
            <a:off x="311149" y="2401910"/>
            <a:ext cx="1511212" cy="5207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624F02-E343-2500-7AE1-A6F1C9DB25A0}"/>
              </a:ext>
            </a:extLst>
          </p:cNvPr>
          <p:cNvSpPr txBox="1"/>
          <p:nvPr/>
        </p:nvSpPr>
        <p:spPr>
          <a:xfrm>
            <a:off x="311149" y="2934509"/>
            <a:ext cx="3932440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Name</a:t>
            </a:r>
            <a:r>
              <a:rPr lang="ko-KR" altLang="en-US" sz="800" dirty="0"/>
              <a:t>에 </a:t>
            </a:r>
            <a:r>
              <a:rPr lang="en-US" altLang="ko-KR" sz="800" dirty="0"/>
              <a:t>activity</a:t>
            </a:r>
            <a:r>
              <a:rPr lang="ko-KR" altLang="en-US" sz="800" dirty="0"/>
              <a:t>의 </a:t>
            </a:r>
            <a:r>
              <a:rPr lang="en-US" altLang="ko-KR" sz="800" dirty="0"/>
              <a:t>class </a:t>
            </a:r>
            <a:r>
              <a:rPr lang="ko-KR" altLang="en-US" sz="800" dirty="0"/>
              <a:t>이름을 작성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같은 </a:t>
            </a:r>
            <a:r>
              <a:rPr lang="en-US" altLang="ko-KR" sz="800" dirty="0"/>
              <a:t>package</a:t>
            </a:r>
            <a:r>
              <a:rPr lang="ko-KR" altLang="en-US" sz="800" dirty="0"/>
              <a:t>에 있는 경우</a:t>
            </a:r>
            <a:r>
              <a:rPr lang="en-US" altLang="ko-KR" sz="800" dirty="0"/>
              <a:t>, class </a:t>
            </a:r>
            <a:r>
              <a:rPr lang="ko-KR" altLang="en-US" sz="800" dirty="0"/>
              <a:t>이름 앞에 </a:t>
            </a:r>
            <a:r>
              <a:rPr lang="en-US" altLang="ko-KR" sz="800" dirty="0"/>
              <a:t>“.”</a:t>
            </a:r>
            <a:r>
              <a:rPr lang="ko-KR" altLang="en-US" sz="800" dirty="0"/>
              <a:t>을 쓸 수도 있음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다른 </a:t>
            </a:r>
            <a:r>
              <a:rPr lang="en-US" altLang="ko-KR" sz="800" dirty="0"/>
              <a:t>package</a:t>
            </a:r>
            <a:r>
              <a:rPr lang="ko-KR" altLang="en-US" sz="800" dirty="0"/>
              <a:t>에 있는 경우</a:t>
            </a:r>
            <a:r>
              <a:rPr lang="en-US" altLang="ko-KR" sz="800" dirty="0"/>
              <a:t>, class</a:t>
            </a:r>
            <a:r>
              <a:rPr lang="ko-KR" altLang="en-US" sz="800" dirty="0"/>
              <a:t> 이름을 포함한 완전한 경로 이름을 적어야 함</a:t>
            </a:r>
            <a:endParaRPr lang="en-US" altLang="ko-KR" sz="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CD0467-3A6E-07FF-8542-54166A7480B7}"/>
              </a:ext>
            </a:extLst>
          </p:cNvPr>
          <p:cNvSpPr/>
          <p:nvPr/>
        </p:nvSpPr>
        <p:spPr>
          <a:xfrm>
            <a:off x="1066754" y="5119518"/>
            <a:ext cx="3556207" cy="5665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1B515F-CCAD-C74A-69EF-76B5CCACD354}"/>
              </a:ext>
            </a:extLst>
          </p:cNvPr>
          <p:cNvSpPr/>
          <p:nvPr/>
        </p:nvSpPr>
        <p:spPr>
          <a:xfrm>
            <a:off x="5501379" y="5448949"/>
            <a:ext cx="1034649" cy="273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9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명시적 인텐트 </a:t>
            </a:r>
            <a:r>
              <a:rPr lang="en-US" altLang="ko-KR" sz="1500" dirty="0"/>
              <a:t>(Explicit 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0903AF0-4FE7-CB0C-5C64-AEEF1F3B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722" y="1762715"/>
            <a:ext cx="2079133" cy="36962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85DB66-EBDD-22D7-128C-61D4B928C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040" y="1762715"/>
            <a:ext cx="2079133" cy="3696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48B934-46CA-58F2-6907-9A1989E34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49" y="1136784"/>
            <a:ext cx="5086343" cy="27636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4E8E5F-DCBC-17A7-9E3D-425F411D0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49" y="5098037"/>
            <a:ext cx="2861126" cy="11192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11ABB3-ECC5-CBDF-1448-730D6F6202FC}"/>
              </a:ext>
            </a:extLst>
          </p:cNvPr>
          <p:cNvSpPr txBox="1"/>
          <p:nvPr/>
        </p:nvSpPr>
        <p:spPr>
          <a:xfrm>
            <a:off x="311149" y="907840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MainActivity.java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34287-7895-4B13-4FB9-1B64A76163D9}"/>
              </a:ext>
            </a:extLst>
          </p:cNvPr>
          <p:cNvSpPr txBox="1"/>
          <p:nvPr/>
        </p:nvSpPr>
        <p:spPr>
          <a:xfrm>
            <a:off x="311149" y="4851816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Login.java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354BF-ACB7-F4D6-5E73-5E9E9944F7FC}"/>
              </a:ext>
            </a:extLst>
          </p:cNvPr>
          <p:cNvSpPr txBox="1"/>
          <p:nvPr/>
        </p:nvSpPr>
        <p:spPr>
          <a:xfrm>
            <a:off x="220995" y="3900385"/>
            <a:ext cx="523320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- Handler( ).</a:t>
            </a:r>
            <a:r>
              <a:rPr lang="en-US" altLang="ko-KR" sz="800" dirty="0" err="1"/>
              <a:t>postDelayed</a:t>
            </a:r>
            <a:r>
              <a:rPr lang="en-US" altLang="ko-KR" sz="800" dirty="0"/>
              <a:t>( )</a:t>
            </a:r>
            <a:r>
              <a:rPr lang="ko-KR" altLang="en-US" sz="800" dirty="0"/>
              <a:t>를 통해 </a:t>
            </a:r>
            <a:r>
              <a:rPr lang="en-US" altLang="ko-KR" sz="800" dirty="0"/>
              <a:t>SPLASH_TIMEOUT (2</a:t>
            </a:r>
            <a:r>
              <a:rPr lang="ko-KR" altLang="en-US" sz="800" dirty="0"/>
              <a:t>초</a:t>
            </a:r>
            <a:r>
              <a:rPr lang="en-US" altLang="ko-KR" sz="800" dirty="0"/>
              <a:t>)</a:t>
            </a:r>
            <a:r>
              <a:rPr lang="ko-KR" altLang="en-US" sz="800" dirty="0"/>
              <a:t>가 지난 후</a:t>
            </a:r>
            <a:r>
              <a:rPr lang="en-US" altLang="ko-KR" sz="800" dirty="0"/>
              <a:t>, </a:t>
            </a:r>
            <a:r>
              <a:rPr lang="en-US" altLang="ko-KR" sz="800" dirty="0" err="1"/>
              <a:t>LoginActivity</a:t>
            </a:r>
            <a:r>
              <a:rPr lang="ko-KR" altLang="en-US" sz="800" dirty="0"/>
              <a:t>를 시작하도록 한다</a:t>
            </a:r>
            <a:r>
              <a:rPr lang="en-US" altLang="ko-KR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291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</a:t>
            </a:r>
            <a:r>
              <a:rPr lang="ko-KR" altLang="en-US" sz="1500" dirty="0"/>
              <a:t>로부터 결과 받기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0903AF0-4FE7-CB0C-5C64-AEEF1F3B0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8755" y="1220404"/>
            <a:ext cx="1286020" cy="228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85DB66-EBDD-22D7-128C-61D4B928C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1869" y="1220404"/>
            <a:ext cx="1286019" cy="22862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234287-7895-4B13-4FB9-1B64A76163D9}"/>
              </a:ext>
            </a:extLst>
          </p:cNvPr>
          <p:cNvSpPr txBox="1"/>
          <p:nvPr/>
        </p:nvSpPr>
        <p:spPr>
          <a:xfrm>
            <a:off x="4497390" y="241313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SecondActivity.java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5BED1-0EDF-4B86-F5F3-E77D5F7A8A98}"/>
              </a:ext>
            </a:extLst>
          </p:cNvPr>
          <p:cNvSpPr txBox="1"/>
          <p:nvPr/>
        </p:nvSpPr>
        <p:spPr>
          <a:xfrm>
            <a:off x="311149" y="633437"/>
            <a:ext cx="6759352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Sub activity </a:t>
            </a:r>
            <a:r>
              <a:rPr lang="ko-KR" altLang="en-US" sz="1000" dirty="0"/>
              <a:t>로부터 결과를 받아야 하는 경우에는 </a:t>
            </a:r>
            <a:r>
              <a:rPr lang="en-US" altLang="ko-KR" sz="1000" dirty="0"/>
              <a:t>startActivityForResult( )</a:t>
            </a:r>
            <a:r>
              <a:rPr lang="ko-KR" altLang="en-US" sz="1000" dirty="0"/>
              <a:t>를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Sub activity</a:t>
            </a:r>
            <a:r>
              <a:rPr lang="ko-KR" altLang="en-US" sz="1000" dirty="0"/>
              <a:t>가 결과를 보내면 </a:t>
            </a:r>
            <a:r>
              <a:rPr lang="en-US" altLang="ko-KR" sz="1000" dirty="0"/>
              <a:t>main activity</a:t>
            </a:r>
            <a:r>
              <a:rPr lang="ko-KR" altLang="en-US" sz="1000" dirty="0"/>
              <a:t>의 </a:t>
            </a:r>
            <a:r>
              <a:rPr lang="en-US" altLang="ko-KR" sz="1000" dirty="0"/>
              <a:t>onActivityResult( ) </a:t>
            </a:r>
            <a:r>
              <a:rPr lang="ko-KR" altLang="en-US" sz="1000" dirty="0"/>
              <a:t>콜백 메소드가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Sub activity</a:t>
            </a:r>
            <a:r>
              <a:rPr lang="ko-KR" altLang="en-US" sz="1000" dirty="0"/>
              <a:t>가 결과를 보낼 때는 </a:t>
            </a:r>
            <a:r>
              <a:rPr lang="en-US" altLang="ko-KR" sz="1000" dirty="0">
                <a:solidFill>
                  <a:srgbClr val="FF0000"/>
                </a:solidFill>
              </a:rPr>
              <a:t>intent </a:t>
            </a:r>
            <a:r>
              <a:rPr lang="ko-KR" altLang="en-US" sz="1000" dirty="0">
                <a:solidFill>
                  <a:srgbClr val="FF0000"/>
                </a:solidFill>
              </a:rPr>
              <a:t>객체의 </a:t>
            </a:r>
            <a:r>
              <a:rPr lang="en-US" altLang="ko-KR" sz="1000" dirty="0">
                <a:solidFill>
                  <a:srgbClr val="FF0000"/>
                </a:solidFill>
              </a:rPr>
              <a:t>extra field</a:t>
            </a:r>
            <a:r>
              <a:rPr lang="ko-KR" altLang="en-US" sz="1000" dirty="0"/>
              <a:t>를 사용</a:t>
            </a:r>
            <a:br>
              <a:rPr lang="en-US" altLang="ko-KR" sz="1000" dirty="0"/>
            </a:br>
            <a:r>
              <a:rPr lang="en-US" altLang="ko-KR" sz="1000" dirty="0"/>
              <a:t>- Extra field</a:t>
            </a:r>
            <a:r>
              <a:rPr lang="ko-KR" altLang="en-US" sz="1000" dirty="0"/>
              <a:t>는 </a:t>
            </a:r>
            <a:r>
              <a:rPr lang="en-US" altLang="ko-KR" sz="1000" dirty="0"/>
              <a:t>Bundle type</a:t>
            </a:r>
            <a:r>
              <a:rPr lang="ko-KR" altLang="en-US" sz="1000" dirty="0"/>
              <a:t>의 객체로서 </a:t>
            </a:r>
            <a:r>
              <a:rPr lang="ko-KR" altLang="en-US" sz="1000" dirty="0">
                <a:solidFill>
                  <a:srgbClr val="FF0000"/>
                </a:solidFill>
              </a:rPr>
              <a:t>데이터를 </a:t>
            </a:r>
            <a:r>
              <a:rPr lang="en-US" altLang="ko-KR" sz="1000" dirty="0">
                <a:solidFill>
                  <a:srgbClr val="FF0000"/>
                </a:solidFill>
              </a:rPr>
              <a:t>“</a:t>
            </a:r>
            <a:r>
              <a:rPr lang="ko-KR" altLang="en-US" sz="1000" dirty="0">
                <a:solidFill>
                  <a:srgbClr val="FF0000"/>
                </a:solidFill>
              </a:rPr>
              <a:t>이름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값</a:t>
            </a:r>
            <a:r>
              <a:rPr lang="en-US" altLang="ko-KR" sz="1000" dirty="0">
                <a:solidFill>
                  <a:srgbClr val="FF0000"/>
                </a:solidFill>
              </a:rPr>
              <a:t>”</a:t>
            </a:r>
            <a:r>
              <a:rPr lang="ko-KR" altLang="en-US" sz="1000" dirty="0">
                <a:solidFill>
                  <a:srgbClr val="FF0000"/>
                </a:solidFill>
              </a:rPr>
              <a:t>의 쌍으로 저장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/>
              <a:t>- putExtra( ) : Extra field</a:t>
            </a:r>
            <a:r>
              <a:rPr lang="ko-KR" altLang="en-US" sz="1000" dirty="0"/>
              <a:t>에 값을 저장 </a:t>
            </a:r>
            <a:r>
              <a:rPr lang="en-US" altLang="ko-KR" sz="1000" dirty="0"/>
              <a:t>(</a:t>
            </a:r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값을 쌍으로 저장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get</a:t>
            </a:r>
            <a:r>
              <a:rPr lang="en-US" altLang="ko-KR" sz="1000" u="sng" dirty="0"/>
              <a:t>Type</a:t>
            </a:r>
            <a:r>
              <a:rPr lang="en-US" altLang="ko-KR" sz="1000" dirty="0"/>
              <a:t>Extra( ) : Extra field</a:t>
            </a:r>
            <a:r>
              <a:rPr lang="ko-KR" altLang="en-US" sz="1000" dirty="0"/>
              <a:t>에서 값을 추출 </a:t>
            </a:r>
            <a:r>
              <a:rPr lang="en-US" altLang="ko-KR" sz="1000" dirty="0"/>
              <a:t>(</a:t>
            </a:r>
            <a:r>
              <a:rPr lang="ko-KR" altLang="en-US" sz="1000" dirty="0"/>
              <a:t>이름을 통해 값을 추출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  </a:t>
            </a:r>
            <a:r>
              <a:rPr lang="en-US" altLang="ko-KR" sz="800" dirty="0"/>
              <a:t>(</a:t>
            </a:r>
            <a:r>
              <a:rPr lang="en-US" altLang="ko-KR" sz="800" u="sng" dirty="0"/>
              <a:t>Type</a:t>
            </a:r>
            <a:r>
              <a:rPr lang="en-US" altLang="ko-KR" sz="800" dirty="0"/>
              <a:t> </a:t>
            </a:r>
            <a:r>
              <a:rPr lang="ko-KR" altLang="en-US" sz="800" dirty="0"/>
              <a:t>에는 </a:t>
            </a:r>
            <a:r>
              <a:rPr lang="en-US" altLang="ko-KR" sz="800" dirty="0"/>
              <a:t>Int,</a:t>
            </a:r>
            <a:r>
              <a:rPr lang="ko-KR" altLang="en-US" sz="800" dirty="0"/>
              <a:t> </a:t>
            </a:r>
            <a:r>
              <a:rPr lang="en-US" altLang="ko-KR" sz="800" dirty="0"/>
              <a:t>Float,</a:t>
            </a:r>
            <a:r>
              <a:rPr lang="ko-KR" altLang="en-US" sz="800" dirty="0"/>
              <a:t> </a:t>
            </a:r>
            <a:r>
              <a:rPr lang="en-US" altLang="ko-KR" sz="800" dirty="0"/>
              <a:t>IntArray, String </a:t>
            </a:r>
            <a:r>
              <a:rPr lang="ko-KR" altLang="en-US" sz="800" dirty="0"/>
              <a:t>등이 들어갈 수 있음</a:t>
            </a:r>
            <a:r>
              <a:rPr lang="en-US" altLang="ko-KR" sz="800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97C8E1-3E23-4790-4791-4BEB54AEC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4982" y="1220404"/>
            <a:ext cx="1286018" cy="22862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7FCB37-260A-C863-0A56-1C3D1EAC8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4983" y="3854885"/>
            <a:ext cx="1286018" cy="22862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76520C-FBBC-91C2-4874-A2810012C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755" y="3854887"/>
            <a:ext cx="1286020" cy="22862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D99208-E7A2-D28F-FC52-1F223A570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1869" y="3854886"/>
            <a:ext cx="1286019" cy="22862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19F8DEA-F09F-DA3C-AC76-4F41637E2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7390" y="2616980"/>
            <a:ext cx="2601533" cy="42410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3DF2D9-5321-F8E5-39C5-E186C4D957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883" y="2609753"/>
            <a:ext cx="3647253" cy="42482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7C8EC1-F810-7790-F954-4C363EF9B0F0}"/>
              </a:ext>
            </a:extLst>
          </p:cNvPr>
          <p:cNvSpPr txBox="1"/>
          <p:nvPr/>
        </p:nvSpPr>
        <p:spPr>
          <a:xfrm>
            <a:off x="241883" y="241313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39FABC9-F422-FE6D-1EB1-DA6744F6FE15}"/>
              </a:ext>
            </a:extLst>
          </p:cNvPr>
          <p:cNvCxnSpPr/>
          <p:nvPr/>
        </p:nvCxnSpPr>
        <p:spPr>
          <a:xfrm>
            <a:off x="2944500" y="6053506"/>
            <a:ext cx="8822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66A991A-9997-D7C5-7E05-17F01039B1CB}"/>
              </a:ext>
            </a:extLst>
          </p:cNvPr>
          <p:cNvCxnSpPr>
            <a:cxnSpLocks/>
          </p:cNvCxnSpPr>
          <p:nvPr/>
        </p:nvCxnSpPr>
        <p:spPr>
          <a:xfrm flipV="1">
            <a:off x="3405188" y="2698750"/>
            <a:ext cx="1092202" cy="3237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8BA474-4387-0C8C-D858-17F64FBE5A2C}"/>
              </a:ext>
            </a:extLst>
          </p:cNvPr>
          <p:cNvCxnSpPr>
            <a:cxnSpLocks/>
          </p:cNvCxnSpPr>
          <p:nvPr/>
        </p:nvCxnSpPr>
        <p:spPr>
          <a:xfrm>
            <a:off x="5030475" y="5970956"/>
            <a:ext cx="925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841DEFF-06A3-059F-C5FC-57748285A765}"/>
              </a:ext>
            </a:extLst>
          </p:cNvPr>
          <p:cNvCxnSpPr>
            <a:cxnSpLocks/>
          </p:cNvCxnSpPr>
          <p:nvPr/>
        </p:nvCxnSpPr>
        <p:spPr>
          <a:xfrm flipH="1">
            <a:off x="2824163" y="5936456"/>
            <a:ext cx="2183606" cy="280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872038-1342-C644-9E8E-C2367DA8C0DA}"/>
              </a:ext>
            </a:extLst>
          </p:cNvPr>
          <p:cNvSpPr/>
          <p:nvPr/>
        </p:nvSpPr>
        <p:spPr>
          <a:xfrm>
            <a:off x="10960100" y="2917826"/>
            <a:ext cx="422275" cy="133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587592-1FF7-F85A-73D4-47743B71A9D6}"/>
              </a:ext>
            </a:extLst>
          </p:cNvPr>
          <p:cNvSpPr/>
          <p:nvPr/>
        </p:nvSpPr>
        <p:spPr>
          <a:xfrm>
            <a:off x="10960100" y="5558221"/>
            <a:ext cx="422275" cy="133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4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Event </a:t>
            </a:r>
            <a:r>
              <a:rPr lang="ko-KR" altLang="en-US" sz="1500" dirty="0"/>
              <a:t>처리 방식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폴링</a:t>
            </a:r>
            <a:r>
              <a:rPr lang="ko-KR" altLang="en-US" sz="1200" dirty="0"/>
              <a:t> </a:t>
            </a:r>
            <a:r>
              <a:rPr lang="en-US" altLang="ko-KR" sz="1200" dirty="0"/>
              <a:t>(Polling)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Application</a:t>
            </a:r>
            <a:r>
              <a:rPr lang="ko-KR" altLang="en-US" sz="1000" dirty="0"/>
              <a:t>이 무한 </a:t>
            </a:r>
            <a:r>
              <a:rPr lang="en-US" altLang="ko-KR" sz="1000" dirty="0"/>
              <a:t>loop</a:t>
            </a:r>
            <a:r>
              <a:rPr lang="ko-KR" altLang="en-US" sz="1000" dirty="0"/>
              <a:t>를 돌면서 사용자의 입력을 기다리는 방식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많은 </a:t>
            </a:r>
            <a:r>
              <a:rPr lang="en-US" altLang="ko-KR" sz="1000" dirty="0"/>
              <a:t>CPU</a:t>
            </a:r>
            <a:r>
              <a:rPr lang="ko-KR" altLang="en-US" sz="1000" dirty="0"/>
              <a:t>의 자원을 소모하므로 비효율적인 방법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3013149"/>
            <a:ext cx="3473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Android</a:t>
            </a:r>
            <a:r>
              <a:rPr lang="ko-KR" altLang="en-US" sz="1200" dirty="0"/>
              <a:t>에서의 </a:t>
            </a:r>
            <a:r>
              <a:rPr lang="en-US" altLang="ko-KR" sz="1200" dirty="0"/>
              <a:t>event </a:t>
            </a:r>
            <a:r>
              <a:rPr lang="ko-KR" altLang="en-US" sz="1200" dirty="0"/>
              <a:t>처리 방식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A6D9D-1B4C-847F-93D5-12D62400DFF1}"/>
              </a:ext>
            </a:extLst>
          </p:cNvPr>
          <p:cNvSpPr txBox="1"/>
          <p:nvPr/>
        </p:nvSpPr>
        <p:spPr>
          <a:xfrm>
            <a:off x="311149" y="3293782"/>
            <a:ext cx="5110475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/>
              <a:t>XML </a:t>
            </a:r>
            <a:r>
              <a:rPr lang="ko-KR" altLang="en-US" sz="1200" dirty="0"/>
              <a:t>파일에 </a:t>
            </a:r>
            <a:r>
              <a:rPr lang="en-US" altLang="ko-KR" sz="1200" dirty="0"/>
              <a:t>event </a:t>
            </a:r>
            <a:r>
              <a:rPr lang="ko-KR" altLang="en-US" sz="1200" dirty="0"/>
              <a:t>처리 </a:t>
            </a:r>
            <a:r>
              <a:rPr lang="en-US" altLang="ko-KR" sz="1200" dirty="0"/>
              <a:t>method</a:t>
            </a:r>
            <a:r>
              <a:rPr lang="ko-KR" altLang="en-US" sz="1200" dirty="0"/>
              <a:t>를 등록하는 방법</a:t>
            </a:r>
            <a:br>
              <a:rPr lang="en-US" altLang="ko-KR" sz="1000" dirty="0"/>
            </a:br>
            <a:r>
              <a:rPr lang="en-US" altLang="ko-KR" sz="1000" dirty="0"/>
              <a:t>- Widget</a:t>
            </a:r>
            <a:r>
              <a:rPr lang="ko-KR" altLang="en-US" sz="1000" dirty="0"/>
              <a:t>의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 </a:t>
            </a:r>
            <a:r>
              <a:rPr lang="ko-KR" altLang="en-US" sz="1000" dirty="0"/>
              <a:t>속성에 </a:t>
            </a:r>
            <a:r>
              <a:rPr lang="en-US" altLang="ko-KR" sz="1000" dirty="0"/>
              <a:t>java</a:t>
            </a:r>
            <a:r>
              <a:rPr lang="ko-KR" altLang="en-US" sz="1000" dirty="0"/>
              <a:t>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등록하여 사용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클릭 이벤트만 처리할 수 있음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버튼과 같은 </a:t>
            </a:r>
            <a:r>
              <a:rPr lang="en-US" altLang="ko-KR" sz="1000" dirty="0"/>
              <a:t>widget</a:t>
            </a:r>
            <a:r>
              <a:rPr lang="ko-KR" altLang="en-US" sz="1000" dirty="0"/>
              <a:t>에서 가장 간단하게 이벤트를 처리하는 방법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4B84E-8983-6B23-CD46-A02A026432A5}"/>
              </a:ext>
            </a:extLst>
          </p:cNvPr>
          <p:cNvSpPr txBox="1"/>
          <p:nvPr/>
        </p:nvSpPr>
        <p:spPr>
          <a:xfrm>
            <a:off x="311149" y="1848148"/>
            <a:ext cx="4975746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이벤트 구동 </a:t>
            </a:r>
            <a:r>
              <a:rPr lang="en-US" altLang="ko-KR" sz="1200" dirty="0">
                <a:solidFill>
                  <a:srgbClr val="FF0000"/>
                </a:solidFill>
              </a:rPr>
              <a:t>(Event-driven)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사용자의 입력으로 인하여 이벤트가 발생했을 때 이벤트를 처리하는 방식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</a:t>
            </a:r>
            <a:r>
              <a:rPr lang="en-US" altLang="ko-KR" sz="1000" dirty="0"/>
              <a:t>Android</a:t>
            </a:r>
            <a:r>
              <a:rPr lang="ko-KR" altLang="en-US" sz="1000" dirty="0"/>
              <a:t>에서 지원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07A79-287A-B4A6-C014-0DDF099703D9}"/>
              </a:ext>
            </a:extLst>
          </p:cNvPr>
          <p:cNvSpPr txBox="1"/>
          <p:nvPr/>
        </p:nvSpPr>
        <p:spPr>
          <a:xfrm>
            <a:off x="311149" y="4559800"/>
            <a:ext cx="5110475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Event</a:t>
            </a:r>
            <a:r>
              <a:rPr lang="ko-KR" altLang="en-US" sz="1200" dirty="0"/>
              <a:t>를 처리하는 객체를 생성하여 </a:t>
            </a:r>
            <a:r>
              <a:rPr lang="en-US" altLang="ko-KR" sz="1200" dirty="0"/>
              <a:t>event</a:t>
            </a:r>
            <a:r>
              <a:rPr lang="ko-KR" altLang="en-US" sz="1200" dirty="0"/>
              <a:t>를 처리하는 방법</a:t>
            </a:r>
            <a:br>
              <a:rPr lang="en-US" altLang="ko-KR" sz="1000" dirty="0"/>
            </a:br>
            <a:r>
              <a:rPr lang="en-US" altLang="ko-KR" sz="1000" dirty="0"/>
              <a:t>- Java </a:t>
            </a:r>
            <a:r>
              <a:rPr lang="ko-KR" altLang="en-US" sz="1000" dirty="0"/>
              <a:t>파일 내에서 이벤트를 처리하는 객체를 별도로 생성하여 </a:t>
            </a:r>
            <a:r>
              <a:rPr lang="en-US" altLang="ko-KR" sz="1000" dirty="0"/>
              <a:t>widget</a:t>
            </a:r>
            <a:r>
              <a:rPr lang="ko-KR" altLang="en-US" sz="1000" dirty="0"/>
              <a:t>에 등록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이벤트를 처리하는 가장 일반적인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익명 클래스와 람다식으로 처리하는 방법이 존재</a:t>
            </a:r>
            <a:endParaRPr lang="en-US" altLang="ko-KR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71454-03F1-7616-11F9-A0B5806BB16A}"/>
              </a:ext>
            </a:extLst>
          </p:cNvPr>
          <p:cNvSpPr txBox="1"/>
          <p:nvPr/>
        </p:nvSpPr>
        <p:spPr>
          <a:xfrm>
            <a:off x="311149" y="5734114"/>
            <a:ext cx="5110475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View class</a:t>
            </a:r>
            <a:r>
              <a:rPr lang="ko-KR" altLang="en-US" sz="1200" dirty="0"/>
              <a:t>의 </a:t>
            </a:r>
            <a:r>
              <a:rPr lang="en-US" altLang="ko-KR" sz="1200" dirty="0"/>
              <a:t>event </a:t>
            </a:r>
            <a:r>
              <a:rPr lang="ko-KR" altLang="en-US" sz="1200" dirty="0"/>
              <a:t>처리 </a:t>
            </a:r>
            <a:r>
              <a:rPr lang="en-US" altLang="ko-KR" sz="1200" dirty="0"/>
              <a:t>method</a:t>
            </a:r>
            <a:r>
              <a:rPr lang="ko-KR" altLang="en-US" sz="1200" dirty="0"/>
              <a:t>를 재정의하는 방법</a:t>
            </a:r>
            <a:br>
              <a:rPr lang="en-US" altLang="ko-KR" sz="1000" dirty="0"/>
            </a:br>
            <a:r>
              <a:rPr lang="en-US" altLang="ko-KR" sz="1000" dirty="0"/>
              <a:t>- Custom View</a:t>
            </a:r>
            <a:r>
              <a:rPr lang="ko-KR" altLang="en-US" sz="1000" dirty="0"/>
              <a:t>를 작성하는 경우에만 사용할 수 있다 </a:t>
            </a:r>
            <a:r>
              <a:rPr lang="en-US" altLang="ko-KR" sz="1000" dirty="0"/>
              <a:t>-&gt; Ch9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410AD5-9561-5482-BC9F-FD0B1F20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1" y="1634738"/>
            <a:ext cx="2806527" cy="1837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암시적 인텐트 </a:t>
            </a:r>
            <a:r>
              <a:rPr lang="en-US" altLang="ko-KR" sz="1500" dirty="0"/>
              <a:t>(Implicit 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81" y="4135864"/>
            <a:ext cx="4215417" cy="2626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2571" y="1634736"/>
            <a:ext cx="14175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3935317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9486C-1AA0-DF5A-773B-61FD4B9B7623}"/>
              </a:ext>
            </a:extLst>
          </p:cNvPr>
          <p:cNvSpPr txBox="1"/>
          <p:nvPr/>
        </p:nvSpPr>
        <p:spPr>
          <a:xfrm>
            <a:off x="311149" y="633437"/>
            <a:ext cx="622487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자신이 원하는 작업만을 기술하면 </a:t>
            </a:r>
            <a:r>
              <a:rPr lang="en-US" altLang="ko-KR" sz="1000" dirty="0"/>
              <a:t>Android</a:t>
            </a:r>
            <a:r>
              <a:rPr lang="ko-KR" altLang="en-US" sz="1000" dirty="0"/>
              <a:t>가 </a:t>
            </a:r>
            <a:r>
              <a:rPr lang="en-US" altLang="ko-KR" sz="1000" dirty="0"/>
              <a:t>Manifest </a:t>
            </a:r>
            <a:r>
              <a:rPr lang="ko-KR" altLang="en-US" sz="1000" dirty="0"/>
              <a:t>파일의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와 </a:t>
            </a:r>
            <a:r>
              <a:rPr lang="en-US" altLang="ko-KR" sz="1000" dirty="0"/>
              <a:t>implicit intent</a:t>
            </a:r>
            <a:r>
              <a:rPr lang="ko-KR" altLang="en-US" sz="1000" dirty="0"/>
              <a:t>를 비교하여</a:t>
            </a:r>
            <a:r>
              <a:rPr lang="en-US" altLang="ko-KR" sz="1000" dirty="0"/>
              <a:t> </a:t>
            </a:r>
            <a:r>
              <a:rPr lang="ko-KR" altLang="en-US" sz="1000" dirty="0"/>
              <a:t>가장 일치하는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를 검색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Implicit</a:t>
            </a:r>
            <a:r>
              <a:rPr lang="ko-KR" altLang="en-US" sz="1000" dirty="0"/>
              <a:t> </a:t>
            </a:r>
            <a:r>
              <a:rPr lang="en-US" altLang="ko-KR" sz="1000" dirty="0"/>
              <a:t>intent</a:t>
            </a:r>
            <a:r>
              <a:rPr lang="ko-KR" altLang="en-US" sz="1000" dirty="0"/>
              <a:t>를 생성하려면 </a:t>
            </a:r>
            <a:r>
              <a:rPr lang="en-US" altLang="ko-KR" sz="1000" dirty="0"/>
              <a:t>intent </a:t>
            </a:r>
            <a:r>
              <a:rPr lang="ko-KR" altLang="en-US" sz="1000" dirty="0"/>
              <a:t>안에 </a:t>
            </a:r>
            <a:r>
              <a:rPr lang="en-US" altLang="ko-KR" sz="1000" dirty="0">
                <a:solidFill>
                  <a:srgbClr val="FF0000"/>
                </a:solidFill>
              </a:rPr>
              <a:t>action</a:t>
            </a:r>
            <a:r>
              <a:rPr lang="ko-KR" altLang="en-US" sz="1000" dirty="0"/>
              <a:t>과 </a:t>
            </a:r>
            <a:r>
              <a:rPr lang="en-US" altLang="ko-KR" sz="1000" dirty="0">
                <a:solidFill>
                  <a:srgbClr val="FF0000"/>
                </a:solidFill>
              </a:rPr>
              <a:t>data</a:t>
            </a:r>
            <a:r>
              <a:rPr lang="ko-KR" altLang="en-US" sz="1000" dirty="0">
                <a:solidFill>
                  <a:srgbClr val="FF0000"/>
                </a:solidFill>
              </a:rPr>
              <a:t>를 지정</a:t>
            </a:r>
            <a:r>
              <a:rPr lang="ko-KR" altLang="en-US" sz="1000" dirty="0"/>
              <a:t>해야 한다</a:t>
            </a:r>
            <a:r>
              <a:rPr lang="en-US" altLang="ko-KR" sz="1000" dirty="0"/>
              <a:t>.</a:t>
            </a:r>
            <a:endParaRPr lang="en-US" altLang="ko-KR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C7587F-7E55-B1E4-CC7B-F5371D937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7603" y="1634736"/>
            <a:ext cx="1351569" cy="24027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FE09BB-77DA-D904-8CD5-3C55CBFC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9434" y="1634736"/>
            <a:ext cx="1351569" cy="24027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D82A4B-3C4D-3CD1-C149-B6A1250AD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9434" y="4359243"/>
            <a:ext cx="1351569" cy="2402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6C41AF-63F4-8FB1-BEF7-216E06EBE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7603" y="4359243"/>
            <a:ext cx="1351569" cy="24027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44C6F4-BA4E-2783-1127-36E8AEF52ED0}"/>
              </a:ext>
            </a:extLst>
          </p:cNvPr>
          <p:cNvSpPr txBox="1"/>
          <p:nvPr/>
        </p:nvSpPr>
        <p:spPr>
          <a:xfrm>
            <a:off x="7504909" y="1436315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전화걸기</a:t>
            </a:r>
            <a:endParaRPr lang="en-US" altLang="ko-KR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79757B-2B17-47B3-3E5E-2107B40E1514}"/>
              </a:ext>
            </a:extLst>
          </p:cNvPr>
          <p:cNvSpPr txBox="1"/>
          <p:nvPr/>
        </p:nvSpPr>
        <p:spPr>
          <a:xfrm>
            <a:off x="9499434" y="1436315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지도보기</a:t>
            </a:r>
            <a:endParaRPr lang="en-US" altLang="ko-KR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3C4FB6-6A95-99B4-10E5-9D67115DBC3F}"/>
              </a:ext>
            </a:extLst>
          </p:cNvPr>
          <p:cNvSpPr txBox="1"/>
          <p:nvPr/>
        </p:nvSpPr>
        <p:spPr>
          <a:xfrm>
            <a:off x="9499434" y="4150761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연락처보기</a:t>
            </a:r>
            <a:endParaRPr lang="en-US" altLang="ko-KR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5D735C-4F26-BD4B-3312-53BEDF543B3D}"/>
              </a:ext>
            </a:extLst>
          </p:cNvPr>
          <p:cNvSpPr txBox="1"/>
          <p:nvPr/>
        </p:nvSpPr>
        <p:spPr>
          <a:xfrm>
            <a:off x="7567602" y="4150761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웹브라우저</a:t>
            </a:r>
            <a:endParaRPr lang="en-US" altLang="ko-KR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E81349-ED54-4B07-07D2-580CCF8993B5}"/>
              </a:ext>
            </a:extLst>
          </p:cNvPr>
          <p:cNvSpPr txBox="1"/>
          <p:nvPr/>
        </p:nvSpPr>
        <p:spPr>
          <a:xfrm>
            <a:off x="311149" y="142118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AndroidManifest.xml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CF0575D-ACD7-7BF4-B293-CB9804FE2A5F}"/>
              </a:ext>
            </a:extLst>
          </p:cNvPr>
          <p:cNvCxnSpPr>
            <a:cxnSpLocks/>
          </p:cNvCxnSpPr>
          <p:nvPr/>
        </p:nvCxnSpPr>
        <p:spPr>
          <a:xfrm>
            <a:off x="1630855" y="5390244"/>
            <a:ext cx="783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A802FF-1F19-EB9F-5A5C-E09DB8A7FC50}"/>
              </a:ext>
            </a:extLst>
          </p:cNvPr>
          <p:cNvCxnSpPr>
            <a:cxnSpLocks/>
          </p:cNvCxnSpPr>
          <p:nvPr/>
        </p:nvCxnSpPr>
        <p:spPr>
          <a:xfrm>
            <a:off x="2467981" y="5390244"/>
            <a:ext cx="16275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5EA46D5-EBD4-22F7-F68E-745D42400DFA}"/>
              </a:ext>
            </a:extLst>
          </p:cNvPr>
          <p:cNvCxnSpPr>
            <a:cxnSpLocks/>
          </p:cNvCxnSpPr>
          <p:nvPr/>
        </p:nvCxnSpPr>
        <p:spPr>
          <a:xfrm flipV="1">
            <a:off x="2182969" y="1388516"/>
            <a:ext cx="920839" cy="383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2DF9EEF-1DD8-634E-582F-4741200AACAE}"/>
              </a:ext>
            </a:extLst>
          </p:cNvPr>
          <p:cNvCxnSpPr>
            <a:cxnSpLocks/>
          </p:cNvCxnSpPr>
          <p:nvPr/>
        </p:nvCxnSpPr>
        <p:spPr>
          <a:xfrm flipV="1">
            <a:off x="3354946" y="1388516"/>
            <a:ext cx="218941" cy="383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C1D08D-7AFC-7354-A99F-5A5709135C7A}"/>
              </a:ext>
            </a:extLst>
          </p:cNvPr>
          <p:cNvSpPr txBox="1"/>
          <p:nvPr/>
        </p:nvSpPr>
        <p:spPr>
          <a:xfrm>
            <a:off x="311149" y="3470330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Manifest</a:t>
            </a:r>
            <a:r>
              <a:rPr lang="ko-KR" altLang="en-US" sz="800" dirty="0"/>
              <a:t>에 권한을 부여해야 함</a:t>
            </a:r>
            <a:endParaRPr lang="en-US" altLang="ko-KR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E7AF7F-2E38-CF80-09D9-A1CC66533C3D}"/>
              </a:ext>
            </a:extLst>
          </p:cNvPr>
          <p:cNvSpPr txBox="1"/>
          <p:nvPr/>
        </p:nvSpPr>
        <p:spPr>
          <a:xfrm>
            <a:off x="4499819" y="5223263"/>
            <a:ext cx="2364620" cy="85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Data</a:t>
            </a:r>
            <a:r>
              <a:rPr lang="ko-KR" altLang="en-US" sz="1000" dirty="0"/>
              <a:t>는 여러가지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 설정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Intent </a:t>
            </a:r>
            <a:r>
              <a:rPr lang="ko-KR" altLang="en-US" sz="800" dirty="0"/>
              <a:t>생성 시에 바로 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setData</a:t>
            </a:r>
            <a:r>
              <a:rPr lang="en-US" altLang="ko-KR" sz="800" dirty="0"/>
              <a:t>( ) method</a:t>
            </a:r>
            <a:r>
              <a:rPr lang="ko-KR" altLang="en-US" sz="800" dirty="0"/>
              <a:t>로 </a:t>
            </a:r>
            <a:r>
              <a:rPr lang="en-US" altLang="ko-KR" sz="800" dirty="0"/>
              <a:t>data </a:t>
            </a:r>
            <a:r>
              <a:rPr lang="ko-KR" altLang="en-US" sz="800" dirty="0"/>
              <a:t>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putExtra(</a:t>
            </a:r>
            <a:r>
              <a:rPr lang="ko-KR" altLang="en-US" sz="800" dirty="0"/>
              <a:t> 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  <a:r>
              <a:rPr lang="en-US" altLang="ko-KR" sz="800" dirty="0"/>
              <a:t>metho</a:t>
            </a:r>
            <a:r>
              <a:rPr lang="ko-KR" altLang="en-US" sz="800" dirty="0"/>
              <a:t>로 </a:t>
            </a:r>
            <a:r>
              <a:rPr lang="en-US" altLang="ko-KR" sz="800" dirty="0"/>
              <a:t>data </a:t>
            </a:r>
            <a:r>
              <a:rPr lang="ko-KR" altLang="en-US" sz="800" dirty="0"/>
              <a:t>설정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59086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멀티태스킹 </a:t>
            </a:r>
            <a:r>
              <a:rPr lang="en-US" altLang="ko-KR" sz="1500" dirty="0"/>
              <a:t>(Multi-tasking)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790868"/>
            <a:ext cx="516881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동시에 여러 </a:t>
            </a:r>
            <a:r>
              <a:rPr lang="en-US" altLang="ko-KR" sz="1000" dirty="0"/>
              <a:t>task</a:t>
            </a:r>
            <a:r>
              <a:rPr lang="ko-KR" altLang="en-US" sz="1000" dirty="0"/>
              <a:t> 실행 가능하며 </a:t>
            </a:r>
            <a:r>
              <a:rPr lang="en-US" altLang="ko-KR" sz="1000" dirty="0"/>
              <a:t>task </a:t>
            </a:r>
            <a:r>
              <a:rPr lang="ko-KR" altLang="en-US" sz="1000" dirty="0"/>
              <a:t>간에 스위칭도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현재의 </a:t>
            </a:r>
            <a:r>
              <a:rPr lang="en-US" altLang="ko-KR" sz="1000" dirty="0"/>
              <a:t>task</a:t>
            </a:r>
            <a:r>
              <a:rPr lang="ko-KR" altLang="en-US" sz="1000" dirty="0"/>
              <a:t>를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로 보내고 다른 </a:t>
            </a:r>
            <a:r>
              <a:rPr lang="en-US" altLang="ko-KR" sz="1000" dirty="0"/>
              <a:t>task</a:t>
            </a:r>
            <a:r>
              <a:rPr lang="ko-KR" altLang="en-US" sz="1000" dirty="0"/>
              <a:t>을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에서 시작할 수 있음</a:t>
            </a:r>
            <a:br>
              <a:rPr lang="en-US" altLang="ko-KR" sz="1000" dirty="0"/>
            </a:br>
            <a:r>
              <a:rPr lang="en-US" altLang="ko-KR" sz="1000" dirty="0"/>
              <a:t>(Activity stack </a:t>
            </a:r>
            <a:r>
              <a:rPr lang="ko-KR" altLang="en-US" sz="1000" dirty="0"/>
              <a:t>전체를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로 보내거나</a:t>
            </a:r>
            <a:r>
              <a:rPr lang="en-US" altLang="ko-KR" sz="1000" dirty="0"/>
              <a:t>, foreground</a:t>
            </a:r>
            <a:r>
              <a:rPr lang="ko-KR" altLang="en-US" sz="1000" dirty="0"/>
              <a:t>로 불러올 수 있음</a:t>
            </a:r>
            <a:r>
              <a:rPr lang="en-US" altLang="ko-KR" sz="1000" dirty="0"/>
              <a:t>)</a:t>
            </a:r>
          </a:p>
        </p:txBody>
      </p:sp>
      <p:pic>
        <p:nvPicPr>
          <p:cNvPr id="9218" name="Picture 2" descr="android - How to make tasks in Overview Screen looks like together like  Chrome? - Stack Overflow">
            <a:extLst>
              <a:ext uri="{FF2B5EF4-FFF2-40B4-BE49-F238E27FC236}">
                <a16:creationId xmlns:a16="http://schemas.microsoft.com/office/drawing/2014/main" id="{B7C1C4DB-FFD9-869B-46B2-E761D57A0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96" y="1416081"/>
            <a:ext cx="2157345" cy="38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C83B87-2B61-5853-9A87-CC2A09BE5807}"/>
              </a:ext>
            </a:extLst>
          </p:cNvPr>
          <p:cNvSpPr txBox="1"/>
          <p:nvPr/>
        </p:nvSpPr>
        <p:spPr>
          <a:xfrm>
            <a:off x="8963696" y="790868"/>
            <a:ext cx="3013655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Overview Screen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최근에 사용된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들과 </a:t>
            </a:r>
            <a:r>
              <a:rPr lang="en-US" altLang="ko-KR" sz="1000" dirty="0"/>
              <a:t>task</a:t>
            </a:r>
            <a:r>
              <a:rPr lang="ko-KR" altLang="en-US" sz="1000" dirty="0"/>
              <a:t>들을 보여준다</a:t>
            </a:r>
            <a:r>
              <a:rPr lang="en-US" altLang="ko-KR" sz="1000" dirty="0"/>
              <a:t>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1D65E8F-F535-A086-075F-91046176E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59" y="1545947"/>
            <a:ext cx="5428789" cy="518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91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필터 </a:t>
            </a:r>
            <a:r>
              <a:rPr lang="en-US" altLang="ko-KR" sz="1500" dirty="0"/>
              <a:t>(Intent Filter)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652361"/>
            <a:ext cx="544692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Component</a:t>
            </a:r>
            <a:r>
              <a:rPr lang="ko-KR" altLang="en-US" sz="1000" dirty="0"/>
              <a:t>의 기능을 기술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받을 수 있는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의 조건을 기술 </a:t>
            </a:r>
            <a:r>
              <a:rPr lang="en-US" altLang="ko-KR" sz="1000" dirty="0"/>
              <a:t>(implicit intent</a:t>
            </a:r>
            <a:r>
              <a:rPr lang="ko-KR" altLang="en-US" sz="1000" dirty="0"/>
              <a:t>에 국한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 기술되어 있음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2B3B9-B391-6EBC-9E58-63B9EBFFE690}"/>
              </a:ext>
            </a:extLst>
          </p:cNvPr>
          <p:cNvSpPr txBox="1"/>
          <p:nvPr/>
        </p:nvSpPr>
        <p:spPr>
          <a:xfrm>
            <a:off x="311149" y="1801982"/>
            <a:ext cx="6965414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와 </a:t>
            </a:r>
            <a:r>
              <a:rPr lang="en-US" altLang="ko-KR" sz="1200" dirty="0"/>
              <a:t>Intent-filter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Android </a:t>
            </a:r>
            <a:r>
              <a:rPr lang="ko-KR" altLang="en-US" sz="1000" dirty="0"/>
              <a:t>시스템은 </a:t>
            </a:r>
            <a:r>
              <a:rPr lang="en-US" altLang="ko-KR" sz="1000" dirty="0"/>
              <a:t>intent</a:t>
            </a:r>
            <a:r>
              <a:rPr lang="ko-KR" altLang="en-US" sz="1000" dirty="0"/>
              <a:t>와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(action,</a:t>
            </a:r>
            <a:r>
              <a:rPr lang="ko-KR" altLang="en-US" sz="1000" dirty="0"/>
              <a:t> </a:t>
            </a:r>
            <a:r>
              <a:rPr lang="en-US" altLang="ko-KR" sz="1000" dirty="0"/>
              <a:t>category,</a:t>
            </a:r>
            <a:r>
              <a:rPr lang="ko-KR" altLang="en-US" sz="1000" dirty="0"/>
              <a:t> </a:t>
            </a:r>
            <a:r>
              <a:rPr lang="en-US" altLang="ko-KR" sz="1000" dirty="0"/>
              <a:t>data)</a:t>
            </a:r>
            <a:r>
              <a:rPr lang="ko-KR" altLang="en-US" sz="1000" dirty="0"/>
              <a:t>를 각각 비교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89973-A256-518D-5C10-37F258651712}"/>
              </a:ext>
            </a:extLst>
          </p:cNvPr>
          <p:cNvSpPr txBox="1"/>
          <p:nvPr/>
        </p:nvSpPr>
        <p:spPr>
          <a:xfrm>
            <a:off x="311149" y="2536078"/>
            <a:ext cx="5085099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Action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</a:t>
            </a:r>
            <a:r>
              <a:rPr lang="ko-KR" altLang="en-US" sz="1000" dirty="0"/>
              <a:t>의 </a:t>
            </a:r>
            <a:r>
              <a:rPr lang="en-US" altLang="ko-KR" sz="1000" dirty="0"/>
              <a:t>action</a:t>
            </a:r>
            <a:r>
              <a:rPr lang="ko-KR" altLang="en-US" sz="1000" dirty="0"/>
              <a:t>은 </a:t>
            </a:r>
            <a:r>
              <a:rPr lang="en-US" altLang="ko-KR" sz="1000" dirty="0"/>
              <a:t>filter</a:t>
            </a:r>
            <a:r>
              <a:rPr lang="ko-KR" altLang="en-US" sz="1000" dirty="0"/>
              <a:t>에 나열된 </a:t>
            </a:r>
            <a:r>
              <a:rPr lang="en-US" altLang="ko-KR" sz="1000" dirty="0"/>
              <a:t>action </a:t>
            </a:r>
            <a:r>
              <a:rPr lang="ko-KR" altLang="en-US" sz="1000" dirty="0"/>
              <a:t>중의 하나와 반드시 일치해야 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Filter</a:t>
            </a:r>
            <a:r>
              <a:rPr lang="ko-KR" altLang="en-US" sz="1000" dirty="0"/>
              <a:t>가 어떤 </a:t>
            </a:r>
            <a:r>
              <a:rPr lang="en-US" altLang="ko-KR" sz="1000" dirty="0"/>
              <a:t>action</a:t>
            </a:r>
            <a:r>
              <a:rPr lang="ko-KR" altLang="en-US" sz="1000" dirty="0"/>
              <a:t>도 정의하지 않았다면 어떤 </a:t>
            </a:r>
            <a:r>
              <a:rPr lang="en-US" altLang="ko-KR" sz="1000" dirty="0"/>
              <a:t>intent</a:t>
            </a:r>
            <a:r>
              <a:rPr lang="ko-KR" altLang="en-US" sz="1000" dirty="0"/>
              <a:t>도 </a:t>
            </a:r>
            <a:r>
              <a:rPr lang="en-US" altLang="ko-KR" sz="1000" dirty="0"/>
              <a:t>filter</a:t>
            </a:r>
            <a:r>
              <a:rPr lang="ko-KR" altLang="en-US" sz="1000" dirty="0"/>
              <a:t>를 통과할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Action</a:t>
            </a:r>
            <a:r>
              <a:rPr lang="ko-KR" altLang="en-US" sz="1000" dirty="0"/>
              <a:t>이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</a:t>
            </a:r>
            <a:r>
              <a:rPr lang="ko-KR" altLang="en-US" sz="1000" dirty="0"/>
              <a:t>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3A0734-7C79-06D4-2742-3A4A216B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3579239"/>
            <a:ext cx="3941673" cy="10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34B8BAA-7AF5-34E7-D4A8-E44C83DD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5719066"/>
            <a:ext cx="4361913" cy="8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6DA4A-7E39-0CEE-A29D-911FD784E67A}"/>
              </a:ext>
            </a:extLst>
          </p:cNvPr>
          <p:cNvSpPr txBox="1"/>
          <p:nvPr/>
        </p:nvSpPr>
        <p:spPr>
          <a:xfrm>
            <a:off x="311148" y="4592644"/>
            <a:ext cx="7796103" cy="117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Category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 </a:t>
            </a:r>
            <a:r>
              <a:rPr lang="ko-KR" altLang="en-US" sz="1000" dirty="0"/>
              <a:t>객체 안의 모든 </a:t>
            </a:r>
            <a:r>
              <a:rPr lang="en-US" altLang="ko-KR" sz="1000" dirty="0"/>
              <a:t>category</a:t>
            </a:r>
            <a:r>
              <a:rPr lang="ko-KR" altLang="en-US" sz="1000" dirty="0"/>
              <a:t>가 </a:t>
            </a:r>
            <a:r>
              <a:rPr lang="en-US" altLang="ko-KR" sz="1000" dirty="0"/>
              <a:t>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category</a:t>
            </a:r>
            <a:r>
              <a:rPr lang="ko-KR" altLang="en-US" sz="1000" dirty="0"/>
              <a:t>와 일치해야 함</a:t>
            </a:r>
            <a:br>
              <a:rPr lang="en-US" altLang="ko-KR" sz="1000" dirty="0"/>
            </a:br>
            <a:r>
              <a:rPr lang="en-US" altLang="ko-KR" sz="800" dirty="0"/>
              <a:t>(</a:t>
            </a: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android.intent.action.MAIN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android.intent.category.LAUNCHER</a:t>
            </a:r>
            <a:r>
              <a:rPr lang="ko-KR" altLang="en-US" sz="800" dirty="0"/>
              <a:t>를 명시한 </a:t>
            </a:r>
            <a:r>
              <a:rPr lang="en-US" altLang="ko-KR" sz="800" dirty="0"/>
              <a:t>intent-filter</a:t>
            </a:r>
            <a:r>
              <a:rPr lang="ko-KR" altLang="en-US" sz="800" dirty="0"/>
              <a:t>는</a:t>
            </a:r>
            <a:br>
              <a:rPr lang="en-US" altLang="ko-KR" sz="800" dirty="0"/>
            </a:br>
            <a:r>
              <a:rPr lang="en-US" altLang="ko-KR" sz="800" dirty="0"/>
              <a:t> </a:t>
            </a:r>
            <a:r>
              <a:rPr lang="en-US" altLang="ko-KR" sz="800" dirty="0" err="1"/>
              <a:t>Intent.CATEGORY_DEFAULT</a:t>
            </a:r>
            <a:r>
              <a:rPr lang="ko-KR" altLang="en-US" sz="800" dirty="0"/>
              <a:t>에 한하여 </a:t>
            </a:r>
            <a:r>
              <a:rPr lang="en-US" altLang="ko-KR" sz="800" dirty="0" err="1"/>
              <a:t>android.intent.category.DEFAULT</a:t>
            </a:r>
            <a:r>
              <a:rPr lang="ko-KR" altLang="en-US" sz="800" dirty="0"/>
              <a:t>를 명시하지 않아도 수신할 수 있다</a:t>
            </a:r>
            <a:r>
              <a:rPr lang="en-US" altLang="ko-KR" sz="800" dirty="0"/>
              <a:t>.)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Category</a:t>
            </a:r>
            <a:r>
              <a:rPr lang="ko-KR" altLang="en-US" sz="1000" dirty="0"/>
              <a:t>를 가지지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 </a:t>
            </a:r>
            <a:r>
              <a:rPr lang="ko-KR" altLang="en-US" sz="1000" dirty="0"/>
              <a:t>통과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A3A00-F5CC-9030-F353-20690CC63370}"/>
              </a:ext>
            </a:extLst>
          </p:cNvPr>
          <p:cNvSpPr txBox="1"/>
          <p:nvPr/>
        </p:nvSpPr>
        <p:spPr>
          <a:xfrm>
            <a:off x="6096000" y="2536078"/>
            <a:ext cx="6096000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Data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데이터 유형 </a:t>
            </a:r>
            <a:r>
              <a:rPr lang="en-US" altLang="ko-KR" sz="1000" dirty="0"/>
              <a:t>(MIME type)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구조를 지정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지정하지 않은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 </a:t>
            </a:r>
            <a:r>
              <a:rPr lang="ko-KR" altLang="en-US" sz="1000" dirty="0"/>
              <a:t>또는 </a:t>
            </a:r>
            <a:r>
              <a:rPr lang="en-US" altLang="ko-KR" sz="1000" dirty="0"/>
              <a:t>URI </a:t>
            </a:r>
            <a:r>
              <a:rPr lang="ko-KR" altLang="en-US" sz="1000" dirty="0"/>
              <a:t>둘 중의 하나만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</a:t>
            </a: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중 동일한 항목이 지정된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일치해야 통과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단</a:t>
            </a:r>
            <a:r>
              <a:rPr lang="en-US" altLang="ko-KR" sz="1000" dirty="0"/>
              <a:t>, Intent-filter</a:t>
            </a:r>
            <a:r>
              <a:rPr lang="ko-KR" altLang="en-US" sz="1000" dirty="0"/>
              <a:t>가 </a:t>
            </a:r>
            <a:r>
              <a:rPr lang="en-US" altLang="ko-KR" sz="1000" dirty="0"/>
              <a:t>MIME type </a:t>
            </a:r>
            <a:r>
              <a:rPr lang="ko-KR" altLang="en-US" sz="1000" dirty="0"/>
              <a:t>만을 지정하였다면</a:t>
            </a:r>
            <a:r>
              <a:rPr lang="en-US" altLang="ko-KR" sz="1000" dirty="0"/>
              <a:t> “file:”</a:t>
            </a:r>
            <a:r>
              <a:rPr lang="ko-KR" altLang="en-US" sz="1000" dirty="0"/>
              <a:t>이나 </a:t>
            </a:r>
            <a:r>
              <a:rPr lang="en-US" altLang="ko-KR" sz="1000" dirty="0"/>
              <a:t>“content:”</a:t>
            </a:r>
            <a:r>
              <a:rPr lang="ko-KR" altLang="en-US" sz="1000" dirty="0"/>
              <a:t>가 붙은 </a:t>
            </a:r>
            <a:r>
              <a:rPr lang="en-US" altLang="ko-KR" sz="1000" dirty="0"/>
              <a:t>URI</a:t>
            </a:r>
            <a:r>
              <a:rPr lang="ko-KR" altLang="en-US" sz="1000" dirty="0"/>
              <a:t>를 가진 </a:t>
            </a:r>
            <a:r>
              <a:rPr lang="en-US" altLang="ko-KR" sz="1000" dirty="0"/>
              <a:t>intent</a:t>
            </a:r>
            <a:r>
              <a:rPr lang="ko-KR" altLang="en-US" sz="1000" dirty="0"/>
              <a:t>는 통과</a:t>
            </a:r>
            <a:r>
              <a:rPr lang="en-US" altLang="ko-KR" sz="1000" dirty="0"/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932724-7C51-A793-8DAB-96A582F84F30}"/>
              </a:ext>
            </a:extLst>
          </p:cNvPr>
          <p:cNvCxnSpPr>
            <a:cxnSpLocks/>
          </p:cNvCxnSpPr>
          <p:nvPr/>
        </p:nvCxnSpPr>
        <p:spPr>
          <a:xfrm flipH="1">
            <a:off x="311148" y="1725768"/>
            <a:ext cx="1149985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98C1D9-DC6D-0156-F485-6CB0F32A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14" y="4762956"/>
            <a:ext cx="2772162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1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Android fundamentals 02.2: Activity lifecycle and state">
            <a:extLst>
              <a:ext uri="{FF2B5EF4-FFF2-40B4-BE49-F238E27FC236}">
                <a16:creationId xmlns:a16="http://schemas.microsoft.com/office/drawing/2014/main" id="{6F332020-9304-1741-1522-63EC03C6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57" y="2690238"/>
            <a:ext cx="7255191" cy="323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92D23-F46D-D37B-70F6-B4CC73355035}"/>
              </a:ext>
            </a:extLst>
          </p:cNvPr>
          <p:cNvSpPr txBox="1"/>
          <p:nvPr/>
        </p:nvSpPr>
        <p:spPr>
          <a:xfrm>
            <a:off x="311149" y="771779"/>
            <a:ext cx="773170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Activity </a:t>
            </a:r>
            <a:r>
              <a:rPr lang="ko-KR" altLang="en-US" sz="1200" dirty="0"/>
              <a:t>의 상태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실행 상태 </a:t>
            </a:r>
            <a:r>
              <a:rPr lang="en-US" altLang="ko-KR" sz="1000" dirty="0"/>
              <a:t>(resumed, running) :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사용자의 포커스를 가지고 있는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일시멈춤</a:t>
            </a:r>
            <a:r>
              <a:rPr lang="ko-KR" altLang="en-US" sz="1000" dirty="0"/>
              <a:t> 상태 </a:t>
            </a:r>
            <a:r>
              <a:rPr lang="en-US" altLang="ko-KR" sz="1000" dirty="0"/>
              <a:t>(paused) : </a:t>
            </a:r>
            <a:r>
              <a:rPr lang="ko-KR" altLang="en-US" sz="1000" dirty="0"/>
              <a:t>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 </a:t>
            </a:r>
            <a:r>
              <a:rPr lang="ko-KR" altLang="en-US" sz="1000" dirty="0"/>
              <a:t>에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의 일부가 아직 화면에 보이는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정지 상태 </a:t>
            </a:r>
            <a:r>
              <a:rPr lang="en-US" altLang="ko-KR" sz="1000" dirty="0"/>
              <a:t>(stopped) :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 가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 있으며 화면에서 전혀 보이지 않는 상태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57CA-F47E-21E0-8B42-C61634BE660A}"/>
              </a:ext>
            </a:extLst>
          </p:cNvPr>
          <p:cNvSpPr txBox="1"/>
          <p:nvPr/>
        </p:nvSpPr>
        <p:spPr>
          <a:xfrm>
            <a:off x="8863705" y="4179375"/>
            <a:ext cx="2801245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사용중인 대부분의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반납</a:t>
            </a:r>
            <a:endParaRPr lang="en-US" altLang="ko-KR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469579-0B94-AAFF-F6ED-4551403B0A1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48918" y="4326082"/>
            <a:ext cx="6147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4BD640-9A93-282E-4381-C07216FADD3D}"/>
              </a:ext>
            </a:extLst>
          </p:cNvPr>
          <p:cNvSpPr txBox="1"/>
          <p:nvPr/>
        </p:nvSpPr>
        <p:spPr>
          <a:xfrm>
            <a:off x="5241611" y="5853742"/>
            <a:ext cx="3528902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에서 반납하였던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들을 다시 생성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6E1107-398D-FE5B-1E1F-D1DF178E5D39}"/>
              </a:ext>
            </a:extLst>
          </p:cNvPr>
          <p:cNvCxnSpPr>
            <a:cxnSpLocks/>
          </p:cNvCxnSpPr>
          <p:nvPr/>
        </p:nvCxnSpPr>
        <p:spPr>
          <a:xfrm>
            <a:off x="5789054" y="4990563"/>
            <a:ext cx="0" cy="863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A917E7-7AC4-9AFF-A6A1-4218D1B53E87}"/>
              </a:ext>
            </a:extLst>
          </p:cNvPr>
          <p:cNvSpPr txBox="1"/>
          <p:nvPr/>
        </p:nvSpPr>
        <p:spPr>
          <a:xfrm>
            <a:off x="397007" y="5867088"/>
            <a:ext cx="4003543" cy="75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반드시 구현해야 하는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생성되면서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중요한 구성요소들을 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setContentView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화면을 설정</a:t>
            </a:r>
            <a:endParaRPr lang="en-US" altLang="ko-KR" sz="1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0E8DCF-F2C5-D672-C7E8-6392E7E8EE1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0" cy="8269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9168C9-862B-DB72-D7FD-5F41B66796F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3661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DE349-EE5F-2AE2-1AAB-605E8C3B7528}"/>
              </a:ext>
            </a:extLst>
          </p:cNvPr>
          <p:cNvSpPr txBox="1"/>
          <p:nvPr/>
        </p:nvSpPr>
        <p:spPr>
          <a:xfrm>
            <a:off x="397007" y="5573674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6AAC-D69D-CBD7-46FA-4676500DC84B}"/>
              </a:ext>
            </a:extLst>
          </p:cNvPr>
          <p:cNvSpPr txBox="1"/>
          <p:nvPr/>
        </p:nvSpPr>
        <p:spPr>
          <a:xfrm>
            <a:off x="7849673" y="3122056"/>
            <a:ext cx="4288665" cy="524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를 재정의하여 일시 멈춤 상태에 해당되는 동작 수행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이 호출될 수 있기 때문에 변경사항 저장</a:t>
            </a:r>
            <a:endParaRPr lang="en-US" altLang="ko-KR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E21D5C-B6F1-DB60-0375-5C5F0F777565}"/>
              </a:ext>
            </a:extLst>
          </p:cNvPr>
          <p:cNvSpPr txBox="1"/>
          <p:nvPr/>
        </p:nvSpPr>
        <p:spPr>
          <a:xfrm>
            <a:off x="8062174" y="2714468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7A7CF7-D3D7-28B4-9803-269FAE2C3EE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456868" y="3384179"/>
            <a:ext cx="3928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17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229A07A-8068-432F-0954-7BD99F3C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1315498"/>
            <a:ext cx="2979403" cy="54389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96AD41-34A6-7D81-3F92-41E65F51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14" y="1315498"/>
            <a:ext cx="1620000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A05CD0-256A-6D83-230D-3DCC59B244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008"/>
          <a:stretch/>
        </p:blipFill>
        <p:spPr>
          <a:xfrm>
            <a:off x="3726545" y="4761531"/>
            <a:ext cx="5338175" cy="2418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F8CF613-33E7-B9F3-C3CF-CBE4AD541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703"/>
          <a:stretch/>
        </p:blipFill>
        <p:spPr>
          <a:xfrm>
            <a:off x="3726547" y="5000127"/>
            <a:ext cx="5338175" cy="3752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8F3513-6FE0-5E69-8723-684766ADF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545" y="1315498"/>
            <a:ext cx="1620000" cy="28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445592C-8403-1713-25C6-D38F6C333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3245" y="1318735"/>
            <a:ext cx="1620000" cy="28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E84F6E-ABA9-ADB1-0F76-8BD48568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908" y="1315498"/>
            <a:ext cx="1623092" cy="2880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B395A0-03D6-1C17-3A30-7630BF7CCF04}"/>
              </a:ext>
            </a:extLst>
          </p:cNvPr>
          <p:cNvSpPr/>
          <p:nvPr/>
        </p:nvSpPr>
        <p:spPr>
          <a:xfrm>
            <a:off x="3726546" y="3329188"/>
            <a:ext cx="356058" cy="3284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AD3535B-778D-3D4D-DA05-02410552FB62}"/>
              </a:ext>
            </a:extLst>
          </p:cNvPr>
          <p:cNvCxnSpPr>
            <a:cxnSpLocks/>
            <a:stCxn id="39" idx="3"/>
            <a:endCxn id="31" idx="1"/>
          </p:cNvCxnSpPr>
          <p:nvPr/>
        </p:nvCxnSpPr>
        <p:spPr>
          <a:xfrm flipV="1">
            <a:off x="4082604" y="2758735"/>
            <a:ext cx="1640641" cy="734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43E78B8-07BF-7F84-C163-26BDFB2EF64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343245" y="2755498"/>
            <a:ext cx="537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39927DB-D7F8-8A7B-7845-6D75A6C9CC76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>
            <a:off x="9500714" y="2755498"/>
            <a:ext cx="6871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BB9B81D-B3D6-F1C6-1B0C-34E68C83D5D7}"/>
              </a:ext>
            </a:extLst>
          </p:cNvPr>
          <p:cNvCxnSpPr>
            <a:cxnSpLocks/>
          </p:cNvCxnSpPr>
          <p:nvPr/>
        </p:nvCxnSpPr>
        <p:spPr>
          <a:xfrm>
            <a:off x="6533245" y="4893972"/>
            <a:ext cx="17607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DB4561-8B8A-3986-AB2F-78309AA7DDAF}"/>
              </a:ext>
            </a:extLst>
          </p:cNvPr>
          <p:cNvSpPr/>
          <p:nvPr/>
        </p:nvSpPr>
        <p:spPr>
          <a:xfrm>
            <a:off x="8293994" y="4778199"/>
            <a:ext cx="770726" cy="2200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E808F5-1143-E09A-B27A-90F7D0281B6D}"/>
              </a:ext>
            </a:extLst>
          </p:cNvPr>
          <p:cNvSpPr txBox="1"/>
          <p:nvPr/>
        </p:nvSpPr>
        <p:spPr>
          <a:xfrm>
            <a:off x="7291036" y="2425118"/>
            <a:ext cx="64188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BACK</a:t>
            </a:r>
            <a:endParaRPr lang="en-US" altLang="ko-KR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73DBF6-C7D8-EEDE-7869-7C413AA14B8E}"/>
              </a:ext>
            </a:extLst>
          </p:cNvPr>
          <p:cNvSpPr txBox="1"/>
          <p:nvPr/>
        </p:nvSpPr>
        <p:spPr>
          <a:xfrm>
            <a:off x="10056899" y="1003420"/>
            <a:ext cx="188510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err="1"/>
              <a:t>OverView</a:t>
            </a:r>
            <a:r>
              <a:rPr lang="ko-KR" altLang="en-US" sz="1000" dirty="0"/>
              <a:t>에서 </a:t>
            </a:r>
            <a:r>
              <a:rPr lang="en-US" altLang="ko-KR" sz="1000" dirty="0"/>
              <a:t>App </a:t>
            </a:r>
            <a:r>
              <a:rPr lang="ko-KR" altLang="en-US" sz="1000" dirty="0"/>
              <a:t>없애기</a:t>
            </a:r>
            <a:endParaRPr lang="en-US" altLang="ko-KR" sz="1000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77000A3-2DDC-E860-4606-553FBB9B3A23}"/>
              </a:ext>
            </a:extLst>
          </p:cNvPr>
          <p:cNvCxnSpPr>
            <a:cxnSpLocks/>
          </p:cNvCxnSpPr>
          <p:nvPr/>
        </p:nvCxnSpPr>
        <p:spPr>
          <a:xfrm>
            <a:off x="9412328" y="4195498"/>
            <a:ext cx="0" cy="9265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524E15C-FF39-AEB7-49FC-5399B5B38EB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533243" y="4198735"/>
            <a:ext cx="2" cy="6952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88" name="직사각형 12287">
            <a:extLst>
              <a:ext uri="{FF2B5EF4-FFF2-40B4-BE49-F238E27FC236}">
                <a16:creationId xmlns:a16="http://schemas.microsoft.com/office/drawing/2014/main" id="{CA9AABF7-C44A-D965-65DF-92AB0ED494CC}"/>
              </a:ext>
            </a:extLst>
          </p:cNvPr>
          <p:cNvSpPr/>
          <p:nvPr/>
        </p:nvSpPr>
        <p:spPr>
          <a:xfrm>
            <a:off x="8293994" y="5003003"/>
            <a:ext cx="770726" cy="241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89" name="직선 연결선 12288">
            <a:extLst>
              <a:ext uri="{FF2B5EF4-FFF2-40B4-BE49-F238E27FC236}">
                <a16:creationId xmlns:a16="http://schemas.microsoft.com/office/drawing/2014/main" id="{AFCD8D62-5693-C569-355A-DE9B9D0A5815}"/>
              </a:ext>
            </a:extLst>
          </p:cNvPr>
          <p:cNvCxnSpPr>
            <a:cxnSpLocks/>
            <a:stCxn id="12288" idx="3"/>
          </p:cNvCxnSpPr>
          <p:nvPr/>
        </p:nvCxnSpPr>
        <p:spPr>
          <a:xfrm>
            <a:off x="9064720" y="5123920"/>
            <a:ext cx="3476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94" name="직사각형 12293">
            <a:extLst>
              <a:ext uri="{FF2B5EF4-FFF2-40B4-BE49-F238E27FC236}">
                <a16:creationId xmlns:a16="http://schemas.microsoft.com/office/drawing/2014/main" id="{41736AE1-7106-88FA-DC67-30801737393D}"/>
              </a:ext>
            </a:extLst>
          </p:cNvPr>
          <p:cNvSpPr/>
          <p:nvPr/>
        </p:nvSpPr>
        <p:spPr>
          <a:xfrm>
            <a:off x="8293994" y="5254497"/>
            <a:ext cx="770726" cy="1227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97" name="직선 연결선 12296">
            <a:extLst>
              <a:ext uri="{FF2B5EF4-FFF2-40B4-BE49-F238E27FC236}">
                <a16:creationId xmlns:a16="http://schemas.microsoft.com/office/drawing/2014/main" id="{8B671E0A-00FB-BBDF-F04A-E07EBA25C29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999454" y="4195498"/>
            <a:ext cx="0" cy="11203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8" name="직선 연결선 12297">
            <a:extLst>
              <a:ext uri="{FF2B5EF4-FFF2-40B4-BE49-F238E27FC236}">
                <a16:creationId xmlns:a16="http://schemas.microsoft.com/office/drawing/2014/main" id="{D6E776A1-2AFA-ACDE-6F9F-4395AA6CAF96}"/>
              </a:ext>
            </a:extLst>
          </p:cNvPr>
          <p:cNvCxnSpPr>
            <a:cxnSpLocks/>
            <a:stCxn id="12294" idx="3"/>
          </p:cNvCxnSpPr>
          <p:nvPr/>
        </p:nvCxnSpPr>
        <p:spPr>
          <a:xfrm flipV="1">
            <a:off x="9064720" y="5315880"/>
            <a:ext cx="1934734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69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상태 저장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E18E7B-2880-7569-5435-9A468E7D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657971"/>
            <a:ext cx="4843341" cy="278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안에서 사용자가 변경한 내용들은 메모리에 보존된다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호출하기 전에 </a:t>
            </a:r>
            <a:r>
              <a:rPr lang="en-US" altLang="ko-KR" sz="1000" dirty="0" err="1"/>
              <a:t>onSaveInstanceState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Bundle </a:t>
            </a:r>
            <a:r>
              <a:rPr lang="ko-KR" altLang="en-US" sz="1000" dirty="0"/>
              <a:t>객체에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동적인 상태를 저장한다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이 </a:t>
            </a:r>
            <a:r>
              <a:rPr lang="en-US" altLang="ko-KR" sz="1000" dirty="0" err="1"/>
              <a:t>destory</a:t>
            </a:r>
            <a:r>
              <a:rPr lang="ko-KR" altLang="en-US" sz="1000" dirty="0"/>
              <a:t>된 후</a:t>
            </a:r>
            <a:r>
              <a:rPr lang="en-US" altLang="ko-KR" sz="1000" dirty="0"/>
              <a:t>, </a:t>
            </a:r>
            <a:r>
              <a:rPr lang="ko-KR" altLang="en-US" sz="1000" dirty="0"/>
              <a:t>다시 </a:t>
            </a:r>
            <a:r>
              <a:rPr lang="en-US" altLang="ko-KR" sz="1000" dirty="0"/>
              <a:t>create</a:t>
            </a:r>
            <a:r>
              <a:rPr lang="ko-KR" altLang="en-US" sz="1000" dirty="0"/>
              <a:t>될 때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onCreate</a:t>
            </a:r>
            <a:r>
              <a:rPr lang="en-US" altLang="ko-KR" sz="1000" dirty="0"/>
              <a:t>( ) </a:t>
            </a:r>
            <a:r>
              <a:rPr lang="ko-KR" altLang="en-US" sz="1000" dirty="0"/>
              <a:t>메소드 다음으로 </a:t>
            </a:r>
            <a:r>
              <a:rPr lang="en-US" altLang="ko-KR" sz="1000" dirty="0" err="1"/>
              <a:t>onRestoreInstanceState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이전에 저장했던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상태를 불러온다</a:t>
            </a:r>
            <a:r>
              <a:rPr lang="en-US" altLang="ko-KR" sz="10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D03C5-2F24-8F7E-A86F-1531F0C2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37" y="1881574"/>
            <a:ext cx="2842527" cy="4699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411905-013D-A629-00D5-D0FEE153B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4676" y="1881574"/>
            <a:ext cx="1393750" cy="24777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855E6-5D48-FE3C-2691-43E9B7323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180" y="4826417"/>
            <a:ext cx="2472743" cy="13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Listener </a:t>
            </a:r>
            <a:r>
              <a:rPr lang="ko-KR" altLang="en-US" sz="1500" dirty="0"/>
              <a:t>객체를 생성하는 방법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223866" y="1360520"/>
            <a:ext cx="3562581" cy="169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Event</a:t>
            </a:r>
            <a:r>
              <a:rPr lang="ko-KR" altLang="en-US" sz="1200" dirty="0"/>
              <a:t> </a:t>
            </a:r>
            <a:r>
              <a:rPr lang="en-US" altLang="ko-KR" sz="1200" dirty="0"/>
              <a:t>Listener</a:t>
            </a:r>
            <a:r>
              <a:rPr lang="ko-KR" altLang="en-US" sz="1200" dirty="0"/>
              <a:t> 객체를 생성하는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Listener class</a:t>
            </a:r>
            <a:r>
              <a:rPr lang="ko-KR" altLang="en-US" sz="800" dirty="0"/>
              <a:t>를 내부 </a:t>
            </a:r>
            <a:r>
              <a:rPr lang="en-US" altLang="ko-KR" sz="800" dirty="0"/>
              <a:t>class</a:t>
            </a:r>
            <a:r>
              <a:rPr lang="ko-KR" altLang="en-US" sz="800" dirty="0"/>
              <a:t>로 정의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Listener </a:t>
            </a:r>
            <a:r>
              <a:rPr lang="ko-KR" altLang="en-US" sz="800" dirty="0"/>
              <a:t>인터페이스를 </a:t>
            </a:r>
            <a:r>
              <a:rPr lang="en-US" altLang="ko-KR" sz="800" dirty="0"/>
              <a:t>activity class</a:t>
            </a:r>
            <a:r>
              <a:rPr lang="ko-KR" altLang="en-US" sz="800" dirty="0"/>
              <a:t>에 구현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rgbClr val="FF0000"/>
                </a:solidFill>
              </a:rPr>
              <a:t>Listener class</a:t>
            </a:r>
            <a:r>
              <a:rPr lang="ko-KR" altLang="en-US" sz="1100" dirty="0">
                <a:solidFill>
                  <a:srgbClr val="FF0000"/>
                </a:solidFill>
              </a:rPr>
              <a:t>를 익명 </a:t>
            </a:r>
            <a:r>
              <a:rPr lang="en-US" altLang="ko-KR" sz="1100" dirty="0">
                <a:solidFill>
                  <a:srgbClr val="FF0000"/>
                </a:solidFill>
              </a:rPr>
              <a:t>class</a:t>
            </a:r>
            <a:r>
              <a:rPr lang="ko-KR" altLang="en-US" sz="1100" dirty="0">
                <a:solidFill>
                  <a:srgbClr val="FF0000"/>
                </a:solidFill>
              </a:rPr>
              <a:t>로 정의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000" dirty="0"/>
              <a:t>- </a:t>
            </a:r>
            <a:r>
              <a:rPr lang="ko-KR" altLang="en-US" sz="1000" dirty="0"/>
              <a:t>클래스를 정의하면서 동시에 객체를 생성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351" y="2876733"/>
            <a:ext cx="3514136" cy="3006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E5DE9-E0E0-B826-2658-6CAC730A96E3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CC3E1-49CE-D6F5-7566-503E2F268BD8}"/>
              </a:ext>
            </a:extLst>
          </p:cNvPr>
          <p:cNvSpPr txBox="1"/>
          <p:nvPr/>
        </p:nvSpPr>
        <p:spPr>
          <a:xfrm>
            <a:off x="223866" y="616543"/>
            <a:ext cx="7311621" cy="5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Event Listener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특정 이벤트를 감지하고 해당 이벤트가 발생했을 때 실행되어야 하는 코드를 정의한 인터페이스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7C37D4-6542-878B-851F-1733989FC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901" y="956374"/>
            <a:ext cx="1417500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BA0B30-8EC1-397B-DEED-53657CA08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500" y="949671"/>
            <a:ext cx="1417500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AD8F41-FFAA-4737-E95A-A624DE365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3500" y="353248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575CA7-E787-AFA8-BAD0-0B74C200F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9901" y="3532484"/>
            <a:ext cx="1417500" cy="25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C19B7B-3ED5-0C27-B069-5E324156F1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972"/>
          <a:stretch/>
        </p:blipFill>
        <p:spPr>
          <a:xfrm>
            <a:off x="483626" y="2876733"/>
            <a:ext cx="2810738" cy="3494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0E40D9-CA2D-2007-1A53-F3D36080282F}"/>
              </a:ext>
            </a:extLst>
          </p:cNvPr>
          <p:cNvSpPr txBox="1"/>
          <p:nvPr/>
        </p:nvSpPr>
        <p:spPr>
          <a:xfrm>
            <a:off x="4089284" y="2236568"/>
            <a:ext cx="4501920" cy="54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rgbClr val="FF0000"/>
                </a:solidFill>
              </a:rPr>
              <a:t>람다식으로 정의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000" dirty="0"/>
              <a:t>- </a:t>
            </a:r>
            <a:r>
              <a:rPr lang="ko-KR" altLang="en-US" sz="1000" dirty="0"/>
              <a:t>나중에 실행될 목적으로 다른 곳에 전달될 수 있는 간결한 코드 블록</a:t>
            </a:r>
            <a:endParaRPr lang="en-US" altLang="ko-KR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2D95BA-D8F8-3A3C-8324-0759E196EB96}"/>
              </a:ext>
            </a:extLst>
          </p:cNvPr>
          <p:cNvSpPr/>
          <p:nvPr/>
        </p:nvSpPr>
        <p:spPr>
          <a:xfrm>
            <a:off x="818804" y="2876733"/>
            <a:ext cx="2475559" cy="7185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467CC7-88B8-BDC2-BF8C-1006BBBD1260}"/>
              </a:ext>
            </a:extLst>
          </p:cNvPr>
          <p:cNvSpPr/>
          <p:nvPr/>
        </p:nvSpPr>
        <p:spPr>
          <a:xfrm>
            <a:off x="4338539" y="4582402"/>
            <a:ext cx="3166777" cy="1646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45E434-7918-B4CC-719B-55EA5FB0D9D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294363" y="3235994"/>
            <a:ext cx="1044176" cy="14287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0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Material</a:t>
            </a:r>
            <a:r>
              <a:rPr lang="ko-KR" altLang="en-US" sz="1500" dirty="0"/>
              <a:t> </a:t>
            </a:r>
            <a:r>
              <a:rPr lang="en-US" altLang="ko-KR" sz="1500" dirty="0"/>
              <a:t>Design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446921" cy="1513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MDC (Material Design Components)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구글의 디자인 가이드 라인인 </a:t>
            </a:r>
            <a:r>
              <a:rPr lang="en-US" altLang="ko-KR" sz="1000" dirty="0"/>
              <a:t>“Materials Design”</a:t>
            </a:r>
            <a:r>
              <a:rPr lang="ko-KR" altLang="en-US" sz="1000" dirty="0"/>
              <a:t>을 기반으로 한 테마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일관성 있는 디자인을 제공하기 위함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/>
              <a:t>개별적인 스타일링이 무시되고 스타일에서 지정된 색상이나 모양을 따름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커스텀이 어려움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D52D0-22B5-05BF-15CA-B480BE1FA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3063" y="1674475"/>
            <a:ext cx="2583237" cy="4906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EA5A32-D336-97C1-7030-387FDEC3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435" y="1674475"/>
            <a:ext cx="2651056" cy="4712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604DB0-6736-36E7-7764-981BDAA96BCC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CB6C15-2794-2B64-3131-6A224497FAEF}"/>
              </a:ext>
            </a:extLst>
          </p:cNvPr>
          <p:cNvCxnSpPr>
            <a:cxnSpLocks/>
          </p:cNvCxnSpPr>
          <p:nvPr/>
        </p:nvCxnSpPr>
        <p:spPr>
          <a:xfrm>
            <a:off x="5443063" y="1803862"/>
            <a:ext cx="38415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218832-F973-376B-27E1-C459BACF67DA}"/>
              </a:ext>
            </a:extLst>
          </p:cNvPr>
          <p:cNvCxnSpPr>
            <a:cxnSpLocks/>
          </p:cNvCxnSpPr>
          <p:nvPr/>
        </p:nvCxnSpPr>
        <p:spPr>
          <a:xfrm>
            <a:off x="5443063" y="3121429"/>
            <a:ext cx="106026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823D2F1-EE84-C817-A708-56A8DA78002B}"/>
              </a:ext>
            </a:extLst>
          </p:cNvPr>
          <p:cNvCxnSpPr>
            <a:cxnSpLocks/>
          </p:cNvCxnSpPr>
          <p:nvPr/>
        </p:nvCxnSpPr>
        <p:spPr>
          <a:xfrm>
            <a:off x="5635142" y="2504902"/>
            <a:ext cx="1206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BDC724-8697-7477-2136-5D82B59A8AB8}"/>
              </a:ext>
            </a:extLst>
          </p:cNvPr>
          <p:cNvCxnSpPr>
            <a:cxnSpLocks/>
          </p:cNvCxnSpPr>
          <p:nvPr/>
        </p:nvCxnSpPr>
        <p:spPr>
          <a:xfrm>
            <a:off x="5635142" y="3818312"/>
            <a:ext cx="120623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61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체크 박스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CheckBox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B8755DE-B9A8-ECB7-41A1-EE9838CB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210" y="1718080"/>
            <a:ext cx="2141837" cy="4764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DF2257-C0C9-0EEE-A24C-437CF76B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179" y="1718079"/>
            <a:ext cx="4017117" cy="33948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DD8DE7-4A57-814D-8A6C-6F7D708EF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611" y="993962"/>
            <a:ext cx="1518750" cy="27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C8B4E8-5741-830A-0F2B-C1C911305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611" y="3782935"/>
            <a:ext cx="1518750" cy="27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139B02-F8C8-015C-11EF-BF0DAD685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7806" y="993962"/>
            <a:ext cx="1518750" cy="27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C89974-B1ED-C0DD-B213-C11687D8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806" y="3782935"/>
            <a:ext cx="1518750" cy="27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93D17-BD4B-B819-23E2-5A8555055E67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7ED9D-9EBD-074D-B602-3BE3CC65E957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여러 옵션 중에서 하나 이상을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사용자가 옵션을 선택하거나 해제할 수 있으며</a:t>
            </a:r>
            <a:r>
              <a:rPr lang="en-US" altLang="ko-KR" sz="1100" dirty="0"/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다중 선택</a:t>
            </a:r>
            <a:r>
              <a:rPr lang="ko-KR" altLang="en-US" sz="1100" dirty="0"/>
              <a:t>이 가능</a:t>
            </a:r>
            <a:endParaRPr lang="en-US" altLang="ko-KR" sz="11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132AF0-DD6B-4A39-69EA-BC626E81F1C6}"/>
              </a:ext>
            </a:extLst>
          </p:cNvPr>
          <p:cNvSpPr/>
          <p:nvPr/>
        </p:nvSpPr>
        <p:spPr>
          <a:xfrm>
            <a:off x="708339" y="3123127"/>
            <a:ext cx="1944708" cy="16871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D0D9E-090B-D0E8-B288-8428CCFBC52B}"/>
              </a:ext>
            </a:extLst>
          </p:cNvPr>
          <p:cNvSpPr txBox="1"/>
          <p:nvPr/>
        </p:nvSpPr>
        <p:spPr>
          <a:xfrm>
            <a:off x="3127179" y="152980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E8807-F1EB-3520-0AB8-818A242DD5BA}"/>
              </a:ext>
            </a:extLst>
          </p:cNvPr>
          <p:cNvSpPr txBox="1"/>
          <p:nvPr/>
        </p:nvSpPr>
        <p:spPr>
          <a:xfrm>
            <a:off x="511210" y="152980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24F0B-2682-8F23-F906-A1341FFDF93E}"/>
              </a:ext>
            </a:extLst>
          </p:cNvPr>
          <p:cNvSpPr/>
          <p:nvPr/>
        </p:nvSpPr>
        <p:spPr>
          <a:xfrm>
            <a:off x="3274906" y="3445803"/>
            <a:ext cx="3869390" cy="15190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6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라디오 버튼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ED44ECA-F1AE-7F02-C6DB-81B280FE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27" y="2325756"/>
            <a:ext cx="3476485" cy="30860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640115-5AAE-1539-CF28-F81E8086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428" y="2507235"/>
            <a:ext cx="1620000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F53852-447C-3284-8798-2409D9B73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980" y="2507235"/>
            <a:ext cx="1620000" cy="28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8301E5-EA30-8519-3213-EA66ED095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8" y="2325756"/>
            <a:ext cx="3347509" cy="3566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D427B-DDE5-1F06-7C37-0F2CBE9BBEBC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DC933-2E96-793C-8F88-44A66849FE52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여러 옵션 중에서 하나만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/>
              <a:t>RadioGroup</a:t>
            </a:r>
            <a:r>
              <a:rPr lang="ko-KR" altLang="en-US" sz="1100" dirty="0"/>
              <a:t>으로 묶인 </a:t>
            </a:r>
            <a:r>
              <a:rPr lang="en-US" altLang="ko-KR" sz="1100" dirty="0" err="1"/>
              <a:t>RadioButton</a:t>
            </a:r>
            <a:r>
              <a:rPr lang="ko-KR" altLang="en-US" sz="1100" dirty="0"/>
              <a:t>들 중에서 하나만 </a:t>
            </a:r>
            <a:r>
              <a:rPr lang="ko-KR" altLang="en-US" sz="1100" dirty="0">
                <a:solidFill>
                  <a:srgbClr val="FF0000"/>
                </a:solidFill>
              </a:rPr>
              <a:t>단일 선택</a:t>
            </a:r>
            <a:r>
              <a:rPr lang="ko-KR" altLang="en-US" sz="1100" dirty="0"/>
              <a:t> 가능</a:t>
            </a:r>
            <a:endParaRPr lang="en-US" altLang="ko-KR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1E13-E25B-9999-5E73-0FEE35186A2E}"/>
              </a:ext>
            </a:extLst>
          </p:cNvPr>
          <p:cNvSpPr txBox="1"/>
          <p:nvPr/>
        </p:nvSpPr>
        <p:spPr>
          <a:xfrm>
            <a:off x="3998123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E2B73-E434-B8E2-A82D-223B8790F799}"/>
              </a:ext>
            </a:extLst>
          </p:cNvPr>
          <p:cNvSpPr txBox="1"/>
          <p:nvPr/>
        </p:nvSpPr>
        <p:spPr>
          <a:xfrm>
            <a:off x="385738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C5B238-42CF-08A2-440D-0447EE18CF4D}"/>
              </a:ext>
            </a:extLst>
          </p:cNvPr>
          <p:cNvSpPr/>
          <p:nvPr/>
        </p:nvSpPr>
        <p:spPr>
          <a:xfrm>
            <a:off x="4174362" y="3973131"/>
            <a:ext cx="3321950" cy="1255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B115B2-7C8A-715D-772D-6FC70FEBF1CC}"/>
              </a:ext>
            </a:extLst>
          </p:cNvPr>
          <p:cNvSpPr/>
          <p:nvPr/>
        </p:nvSpPr>
        <p:spPr>
          <a:xfrm>
            <a:off x="746976" y="3973131"/>
            <a:ext cx="2009104" cy="16484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99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라디오 버튼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8640115-5AAE-1539-CF28-F81E8086A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7428" y="2030717"/>
            <a:ext cx="1620000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F53852-447C-3284-8798-2409D9B73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2980" y="2030717"/>
            <a:ext cx="1620000" cy="28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D427B-DDE5-1F06-7C37-0F2CBE9BBEBC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63BF0B-BB6A-3D4B-8D33-7E27F8BBA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187" y="1521260"/>
            <a:ext cx="3903599" cy="4579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7A4376-65C3-654E-5F2D-06CA08E70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82" y="1521260"/>
            <a:ext cx="2593254" cy="457969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AD8AB4-6FC3-A6A4-6D5E-0B4508525EAD}"/>
              </a:ext>
            </a:extLst>
          </p:cNvPr>
          <p:cNvSpPr/>
          <p:nvPr/>
        </p:nvSpPr>
        <p:spPr>
          <a:xfrm>
            <a:off x="3814350" y="2693215"/>
            <a:ext cx="3746436" cy="24196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9F899-1BCB-EA90-9C90-F2F622962A5D}"/>
              </a:ext>
            </a:extLst>
          </p:cNvPr>
          <p:cNvSpPr txBox="1"/>
          <p:nvPr/>
        </p:nvSpPr>
        <p:spPr>
          <a:xfrm>
            <a:off x="3657187" y="1305816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261974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스위치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608F82-A25D-7CD6-DCAE-7255443F8795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C46C60-3EEF-DE7A-4F29-61412089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34" y="2325756"/>
            <a:ext cx="3989415" cy="2877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8E7691-3628-3E77-A49E-2A88597E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8" y="2325756"/>
            <a:ext cx="3076560" cy="2712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EA18A4-90EE-DA6A-9245-7C7A7F443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227" y="2379133"/>
            <a:ext cx="1620000" cy="28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C28977-0C52-2964-CF1B-27A0242DC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678" y="2379133"/>
            <a:ext cx="1620000" cy="28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A4E6D7-AE4E-63CB-AD2D-0B266FE92A0F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두 가지 상태 </a:t>
            </a:r>
            <a:r>
              <a:rPr lang="en-US" altLang="ko-KR" sz="1100" dirty="0"/>
              <a:t>(On </a:t>
            </a:r>
            <a:r>
              <a:rPr lang="ko-KR" altLang="en-US" sz="1100" dirty="0"/>
              <a:t>또는 </a:t>
            </a:r>
            <a:r>
              <a:rPr lang="en-US" altLang="ko-KR" sz="1100" dirty="0"/>
              <a:t>Off) </a:t>
            </a:r>
            <a:r>
              <a:rPr lang="ko-KR" altLang="en-US" sz="1100" dirty="0"/>
              <a:t>중 하나를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일반적으로 </a:t>
            </a:r>
            <a:r>
              <a:rPr lang="en-US" altLang="ko-KR" sz="1100" dirty="0"/>
              <a:t>2</a:t>
            </a:r>
            <a:r>
              <a:rPr lang="ko-KR" altLang="en-US" sz="1100" dirty="0"/>
              <a:t>가지 옵션 중에서 하나로 </a:t>
            </a:r>
            <a:r>
              <a:rPr lang="ko-KR" altLang="en-US" sz="1100" dirty="0" err="1"/>
              <a:t>토글하는</a:t>
            </a:r>
            <a:r>
              <a:rPr lang="ko-KR" altLang="en-US" sz="1100" dirty="0"/>
              <a:t> 데 사용</a:t>
            </a:r>
            <a:endParaRPr lang="en-US" altLang="ko-KR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DA5D0-87C4-DC39-8306-EEB8BB2ABE6E}"/>
              </a:ext>
            </a:extLst>
          </p:cNvPr>
          <p:cNvSpPr txBox="1"/>
          <p:nvPr/>
        </p:nvSpPr>
        <p:spPr>
          <a:xfrm>
            <a:off x="3628134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24183C-909C-95D7-822B-5E981ACB26F9}"/>
              </a:ext>
            </a:extLst>
          </p:cNvPr>
          <p:cNvSpPr txBox="1"/>
          <p:nvPr/>
        </p:nvSpPr>
        <p:spPr>
          <a:xfrm>
            <a:off x="385738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03D8D6-23FD-E8CF-C52E-979167FF4F03}"/>
              </a:ext>
            </a:extLst>
          </p:cNvPr>
          <p:cNvSpPr/>
          <p:nvPr/>
        </p:nvSpPr>
        <p:spPr>
          <a:xfrm>
            <a:off x="4121240" y="4031087"/>
            <a:ext cx="3271234" cy="856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175AAE-6DEB-2855-7CF8-30B31A873739}"/>
              </a:ext>
            </a:extLst>
          </p:cNvPr>
          <p:cNvSpPr/>
          <p:nvPr/>
        </p:nvSpPr>
        <p:spPr>
          <a:xfrm>
            <a:off x="531560" y="3889419"/>
            <a:ext cx="1831713" cy="9337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2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토글</a:t>
            </a:r>
            <a:r>
              <a:rPr lang="ko-KR" altLang="en-US" sz="1500" dirty="0"/>
              <a:t> 버튼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98D79A-BD7F-DD12-44B7-599FEFC73B87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Ch5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188AD6-AC81-2CD0-2379-0CCEA714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34" y="2325756"/>
            <a:ext cx="3100388" cy="28878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187B77-2029-A615-6056-72C1B6CBB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166" y="2218034"/>
            <a:ext cx="1822500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9AD7B9-D449-254B-59EA-C2F4B8869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277" y="2218034"/>
            <a:ext cx="1822500" cy="32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0D0839-08BC-0B1E-2D4B-3EC3F0D74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8" y="2325756"/>
            <a:ext cx="3003966" cy="2676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5885C-FC6E-431C-0033-C3EBAF892CD8}"/>
              </a:ext>
            </a:extLst>
          </p:cNvPr>
          <p:cNvSpPr txBox="1"/>
          <p:nvPr/>
        </p:nvSpPr>
        <p:spPr>
          <a:xfrm>
            <a:off x="311149" y="790868"/>
            <a:ext cx="805035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여러 옵션 중에서 하나 이상을 선택할 수 있는 </a:t>
            </a:r>
            <a:r>
              <a:rPr lang="en-US" altLang="ko-KR" sz="11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err="1"/>
              <a:t>CheckBox</a:t>
            </a:r>
            <a:r>
              <a:rPr lang="ko-KR" altLang="en-US" sz="1100" dirty="0"/>
              <a:t>와 유사하나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ToggleButton</a:t>
            </a:r>
            <a:r>
              <a:rPr lang="ko-KR" altLang="en-US" sz="1100" dirty="0"/>
              <a:t>은 스타일과 디자인을 </a:t>
            </a:r>
            <a:r>
              <a:rPr lang="ko-KR" altLang="en-US" sz="1100" dirty="0" err="1"/>
              <a:t>커스터마이즈하기에</a:t>
            </a:r>
            <a:r>
              <a:rPr lang="ko-KR" altLang="en-US" sz="1100" dirty="0"/>
              <a:t> 더 용이하다</a:t>
            </a:r>
            <a:r>
              <a:rPr lang="en-US" altLang="ko-KR" sz="11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D195F-641D-DEFE-EA06-EF50DBDADAF8}"/>
              </a:ext>
            </a:extLst>
          </p:cNvPr>
          <p:cNvSpPr txBox="1"/>
          <p:nvPr/>
        </p:nvSpPr>
        <p:spPr>
          <a:xfrm>
            <a:off x="3628134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D0228-3DA4-6082-DD4E-17233FEF3606}"/>
              </a:ext>
            </a:extLst>
          </p:cNvPr>
          <p:cNvSpPr txBox="1"/>
          <p:nvPr/>
        </p:nvSpPr>
        <p:spPr>
          <a:xfrm>
            <a:off x="385738" y="211031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Activity_main.xml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E6BCC2-C3CC-2EE0-5873-0292C39546D6}"/>
              </a:ext>
            </a:extLst>
          </p:cNvPr>
          <p:cNvSpPr/>
          <p:nvPr/>
        </p:nvSpPr>
        <p:spPr>
          <a:xfrm>
            <a:off x="3798321" y="3979571"/>
            <a:ext cx="2731268" cy="10947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29950-7455-E757-807E-C37916CE3569}"/>
              </a:ext>
            </a:extLst>
          </p:cNvPr>
          <p:cNvSpPr/>
          <p:nvPr/>
        </p:nvSpPr>
        <p:spPr>
          <a:xfrm>
            <a:off x="522087" y="3767541"/>
            <a:ext cx="1783231" cy="10362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63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1793</Words>
  <Application>Microsoft Office PowerPoint</Application>
  <PresentationFormat>와이드스크린</PresentationFormat>
  <Paragraphs>235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100</cp:revision>
  <dcterms:created xsi:type="dcterms:W3CDTF">2024-04-09T08:20:40Z</dcterms:created>
  <dcterms:modified xsi:type="dcterms:W3CDTF">2024-05-03T08:29:10Z</dcterms:modified>
</cp:coreProperties>
</file>